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60" r:id="rId4"/>
    <p:sldId id="258" r:id="rId5"/>
    <p:sldId id="284" r:id="rId6"/>
    <p:sldId id="283" r:id="rId7"/>
    <p:sldId id="285" r:id="rId8"/>
    <p:sldId id="274" r:id="rId9"/>
    <p:sldId id="261" r:id="rId10"/>
    <p:sldId id="262" r:id="rId11"/>
    <p:sldId id="263" r:id="rId12"/>
    <p:sldId id="266" r:id="rId13"/>
    <p:sldId id="277" r:id="rId14"/>
    <p:sldId id="267" r:id="rId15"/>
    <p:sldId id="278" r:id="rId16"/>
    <p:sldId id="286" r:id="rId17"/>
    <p:sldId id="264" r:id="rId18"/>
    <p:sldId id="268" r:id="rId19"/>
    <p:sldId id="269" r:id="rId20"/>
    <p:sldId id="287" r:id="rId21"/>
    <p:sldId id="265" r:id="rId22"/>
    <p:sldId id="280" r:id="rId23"/>
    <p:sldId id="270" r:id="rId24"/>
  </p:sldIdLst>
  <p:sldSz cx="12192000" cy="6858000"/>
  <p:notesSz cx="6858000" cy="17049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clrMru>
    <a:srgbClr val="7ED8D6"/>
    <a:srgbClr val="4983E6"/>
    <a:srgbClr val="0091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79"/>
    <p:restoredTop sz="63900"/>
  </p:normalViewPr>
  <p:slideViewPr>
    <p:cSldViewPr snapToGrid="0" snapToObjects="1">
      <p:cViewPr varScale="1">
        <p:scale>
          <a:sx n="64" d="100"/>
          <a:sy n="64" d="100"/>
        </p:scale>
        <p:origin x="-1024"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5CA0BE2-4B3C-4CCD-9507-8B9AF1F3FC88}"/>
    <pc:docChg chg="modSld">
      <pc:chgData name="" userId="" providerId="" clId="Web-{05CA0BE2-4B3C-4CCD-9507-8B9AF1F3FC88}" dt="2018-09-12T02:54:51.713" v="50" actId="20577"/>
      <pc:docMkLst>
        <pc:docMk/>
      </pc:docMkLst>
      <pc:sldChg chg="delSp modSp">
        <pc:chgData name="" userId="" providerId="" clId="Web-{05CA0BE2-4B3C-4CCD-9507-8B9AF1F3FC88}" dt="2018-09-12T02:52:07.974" v="10" actId="1076"/>
        <pc:sldMkLst>
          <pc:docMk/>
          <pc:sldMk cId="1015732208" sldId="258"/>
        </pc:sldMkLst>
        <pc:spChg chg="mod">
          <ac:chgData name="" userId="" providerId="" clId="Web-{05CA0BE2-4B3C-4CCD-9507-8B9AF1F3FC88}" dt="2018-09-12T02:52:07.974" v="10" actId="1076"/>
          <ac:spMkLst>
            <pc:docMk/>
            <pc:sldMk cId="1015732208" sldId="258"/>
            <ac:spMk id="6" creationId="{00000000-0000-0000-0000-000000000000}"/>
          </ac:spMkLst>
        </pc:spChg>
        <pc:spChg chg="del">
          <ac:chgData name="" userId="" providerId="" clId="Web-{05CA0BE2-4B3C-4CCD-9507-8B9AF1F3FC88}" dt="2018-09-12T02:51:28.302" v="0"/>
          <ac:spMkLst>
            <pc:docMk/>
            <pc:sldMk cId="1015732208" sldId="258"/>
            <ac:spMk id="7" creationId="{00000000-0000-0000-0000-000000000000}"/>
          </ac:spMkLst>
        </pc:spChg>
        <pc:grpChg chg="mod">
          <ac:chgData name="" userId="" providerId="" clId="Web-{05CA0BE2-4B3C-4CCD-9507-8B9AF1F3FC88}" dt="2018-09-12T02:52:01.068" v="9" actId="1076"/>
          <ac:grpSpMkLst>
            <pc:docMk/>
            <pc:sldMk cId="1015732208" sldId="258"/>
            <ac:grpSpMk id="4" creationId="{00000000-0000-0000-0000-000000000000}"/>
          </ac:grpSpMkLst>
        </pc:grpChg>
      </pc:sldChg>
      <pc:sldChg chg="modSp">
        <pc:chgData name="" userId="" providerId="" clId="Web-{05CA0BE2-4B3C-4CCD-9507-8B9AF1F3FC88}" dt="2018-09-12T02:54:51.713" v="49" actId="20577"/>
        <pc:sldMkLst>
          <pc:docMk/>
          <pc:sldMk cId="1497582375" sldId="261"/>
        </pc:sldMkLst>
        <pc:spChg chg="mod">
          <ac:chgData name="" userId="" providerId="" clId="Web-{05CA0BE2-4B3C-4CCD-9507-8B9AF1F3FC88}" dt="2018-09-12T02:54:51.713" v="49" actId="20577"/>
          <ac:spMkLst>
            <pc:docMk/>
            <pc:sldMk cId="1497582375" sldId="261"/>
            <ac:spMk id="7" creationId="{00000000-0000-0000-0000-000000000000}"/>
          </ac:spMkLst>
        </pc:spChg>
      </pc:sldChg>
      <pc:sldChg chg="modSp">
        <pc:chgData name="" userId="" providerId="" clId="Web-{05CA0BE2-4B3C-4CCD-9507-8B9AF1F3FC88}" dt="2018-09-12T02:54:18.728" v="19" actId="20577"/>
        <pc:sldMkLst>
          <pc:docMk/>
          <pc:sldMk cId="3560571679" sldId="264"/>
        </pc:sldMkLst>
        <pc:spChg chg="mod">
          <ac:chgData name="" userId="" providerId="" clId="Web-{05CA0BE2-4B3C-4CCD-9507-8B9AF1F3FC88}" dt="2018-09-12T02:54:18.728" v="19" actId="20577"/>
          <ac:spMkLst>
            <pc:docMk/>
            <pc:sldMk cId="3560571679" sldId="264"/>
            <ac:spMk id="2" creationId="{00000000-0000-0000-0000-000000000000}"/>
          </ac:spMkLst>
        </pc:spChg>
      </pc:sldChg>
    </pc:docChg>
  </pc:docChgLst>
  <pc:docChgLst>
    <pc:chgData clId="Web-{385C1853-AB21-4E5A-AFD5-934EDB8ED960}"/>
    <pc:docChg chg="modSld">
      <pc:chgData name="" userId="" providerId="" clId="Web-{385C1853-AB21-4E5A-AFD5-934EDB8ED960}" dt="2018-09-12T03:11:16.128" v="201" actId="20577"/>
      <pc:docMkLst>
        <pc:docMk/>
      </pc:docMkLst>
      <pc:sldChg chg="modSp">
        <pc:chgData name="" userId="" providerId="" clId="Web-{385C1853-AB21-4E5A-AFD5-934EDB8ED960}" dt="2018-09-12T03:09:30.469" v="68" actId="20577"/>
        <pc:sldMkLst>
          <pc:docMk/>
          <pc:sldMk cId="1015732208" sldId="258"/>
        </pc:sldMkLst>
        <pc:spChg chg="mod">
          <ac:chgData name="" userId="" providerId="" clId="Web-{385C1853-AB21-4E5A-AFD5-934EDB8ED960}" dt="2018-09-12T03:09:30.469" v="68" actId="20577"/>
          <ac:spMkLst>
            <pc:docMk/>
            <pc:sldMk cId="1015732208" sldId="258"/>
            <ac:spMk id="6" creationId="{00000000-0000-0000-0000-000000000000}"/>
          </ac:spMkLst>
        </pc:spChg>
      </pc:sldChg>
      <pc:sldChg chg="modSp">
        <pc:chgData name="" userId="" providerId="" clId="Web-{385C1853-AB21-4E5A-AFD5-934EDB8ED960}" dt="2018-09-12T03:11:16.128" v="200" actId="20577"/>
        <pc:sldMkLst>
          <pc:docMk/>
          <pc:sldMk cId="4057924875" sldId="274"/>
        </pc:sldMkLst>
        <pc:spChg chg="mod">
          <ac:chgData name="" userId="" providerId="" clId="Web-{385C1853-AB21-4E5A-AFD5-934EDB8ED960}" dt="2018-09-12T03:11:16.128" v="200" actId="20577"/>
          <ac:spMkLst>
            <pc:docMk/>
            <pc:sldMk cId="4057924875" sldId="274"/>
            <ac:spMk id="2" creationId="{00000000-0000-0000-0000-000000000000}"/>
          </ac:spMkLst>
        </pc:spChg>
      </pc:sldChg>
    </pc:docChg>
  </pc:docChgLst>
  <pc:docChgLst>
    <pc:chgData clId="Web-{219B970D-E592-4C4A-BC1E-E4F60DFB7EC8}"/>
    <pc:docChg chg="delSld modSld">
      <pc:chgData name="" userId="" providerId="" clId="Web-{219B970D-E592-4C4A-BC1E-E4F60DFB7EC8}" dt="2018-09-11T16:04:27.963" v="184"/>
      <pc:docMkLst>
        <pc:docMk/>
      </pc:docMkLst>
      <pc:sldChg chg="addSp delSp modSp">
        <pc:chgData name="" userId="" providerId="" clId="Web-{219B970D-E592-4C4A-BC1E-E4F60DFB7EC8}" dt="2018-09-11T15:59:12.904" v="144" actId="20577"/>
        <pc:sldMkLst>
          <pc:docMk/>
          <pc:sldMk cId="3560571679" sldId="264"/>
        </pc:sldMkLst>
        <pc:spChg chg="mod">
          <ac:chgData name="" userId="" providerId="" clId="Web-{219B970D-E592-4C4A-BC1E-E4F60DFB7EC8}" dt="2018-09-11T15:59:12.904" v="144" actId="20577"/>
          <ac:spMkLst>
            <pc:docMk/>
            <pc:sldMk cId="3560571679" sldId="264"/>
            <ac:spMk id="2" creationId="{00000000-0000-0000-0000-000000000000}"/>
          </ac:spMkLst>
        </pc:spChg>
        <pc:spChg chg="del">
          <ac:chgData name="" userId="" providerId="" clId="Web-{219B970D-E592-4C4A-BC1E-E4F60DFB7EC8}" dt="2018-09-11T15:54:51.264" v="34"/>
          <ac:spMkLst>
            <pc:docMk/>
            <pc:sldMk cId="3560571679" sldId="264"/>
            <ac:spMk id="6" creationId="{00000000-0000-0000-0000-000000000000}"/>
          </ac:spMkLst>
        </pc:spChg>
        <pc:spChg chg="del mod">
          <ac:chgData name="" userId="" providerId="" clId="Web-{219B970D-E592-4C4A-BC1E-E4F60DFB7EC8}" dt="2018-09-11T15:55:14.140" v="40"/>
          <ac:spMkLst>
            <pc:docMk/>
            <pc:sldMk cId="3560571679" sldId="264"/>
            <ac:spMk id="7" creationId="{00000000-0000-0000-0000-000000000000}"/>
          </ac:spMkLst>
        </pc:spChg>
        <pc:picChg chg="add mod ord">
          <ac:chgData name="" userId="" providerId="" clId="Web-{219B970D-E592-4C4A-BC1E-E4F60DFB7EC8}" dt="2018-09-11T15:55:19.239" v="41" actId="1076"/>
          <ac:picMkLst>
            <pc:docMk/>
            <pc:sldMk cId="3560571679" sldId="264"/>
            <ac:picMk id="5" creationId="{65201C14-C254-4746-8179-355A56C0657E}"/>
          </ac:picMkLst>
        </pc:picChg>
      </pc:sldChg>
      <pc:sldChg chg="addSp delSp modSp">
        <pc:chgData name="" userId="" providerId="" clId="Web-{219B970D-E592-4C4A-BC1E-E4F60DFB7EC8}" dt="2018-09-11T16:03:53.325" v="183" actId="14100"/>
        <pc:sldMkLst>
          <pc:docMk/>
          <pc:sldMk cId="3903541011" sldId="268"/>
        </pc:sldMkLst>
        <pc:spChg chg="mod">
          <ac:chgData name="" userId="" providerId="" clId="Web-{219B970D-E592-4C4A-BC1E-E4F60DFB7EC8}" dt="2018-09-11T15:59:02.409" v="135" actId="20577"/>
          <ac:spMkLst>
            <pc:docMk/>
            <pc:sldMk cId="3903541011" sldId="268"/>
            <ac:spMk id="2" creationId="{00000000-0000-0000-0000-000000000000}"/>
          </ac:spMkLst>
        </pc:spChg>
        <pc:spChg chg="del">
          <ac:chgData name="" userId="" providerId="" clId="Web-{219B970D-E592-4C4A-BC1E-E4F60DFB7EC8}" dt="2018-09-11T15:58:01.553" v="86"/>
          <ac:spMkLst>
            <pc:docMk/>
            <pc:sldMk cId="3903541011" sldId="268"/>
            <ac:spMk id="6" creationId="{00000000-0000-0000-0000-000000000000}"/>
          </ac:spMkLst>
        </pc:spChg>
        <pc:spChg chg="del">
          <ac:chgData name="" userId="" providerId="" clId="Web-{219B970D-E592-4C4A-BC1E-E4F60DFB7EC8}" dt="2018-09-11T15:58:58.264" v="87"/>
          <ac:spMkLst>
            <pc:docMk/>
            <pc:sldMk cId="3903541011" sldId="268"/>
            <ac:spMk id="7" creationId="{00000000-0000-0000-0000-000000000000}"/>
          </ac:spMkLst>
        </pc:spChg>
        <pc:picChg chg="add mod ord">
          <ac:chgData name="" userId="" providerId="" clId="Web-{219B970D-E592-4C4A-BC1E-E4F60DFB7EC8}" dt="2018-09-11T16:03:53.325" v="183" actId="14100"/>
          <ac:picMkLst>
            <pc:docMk/>
            <pc:sldMk cId="3903541011" sldId="268"/>
            <ac:picMk id="5" creationId="{8B489DB9-CFB8-4BBB-A2B1-5E9D96468658}"/>
          </ac:picMkLst>
        </pc:picChg>
      </pc:sldChg>
      <pc:sldChg chg="addSp delSp modSp">
        <pc:chgData name="" userId="" providerId="" clId="Web-{219B970D-E592-4C4A-BC1E-E4F60DFB7EC8}" dt="2018-09-11T16:03:48.698" v="182" actId="1076"/>
        <pc:sldMkLst>
          <pc:docMk/>
          <pc:sldMk cId="2117491064" sldId="269"/>
        </pc:sldMkLst>
        <pc:spChg chg="mod">
          <ac:chgData name="" userId="" providerId="" clId="Web-{219B970D-E592-4C4A-BC1E-E4F60DFB7EC8}" dt="2018-09-11T16:01:58.363" v="172" actId="1076"/>
          <ac:spMkLst>
            <pc:docMk/>
            <pc:sldMk cId="2117491064" sldId="269"/>
            <ac:spMk id="2" creationId="{00000000-0000-0000-0000-000000000000}"/>
          </ac:spMkLst>
        </pc:spChg>
        <pc:spChg chg="del">
          <ac:chgData name="" userId="" providerId="" clId="Web-{219B970D-E592-4C4A-BC1E-E4F60DFB7EC8}" dt="2018-09-11T16:00:08.575" v="156"/>
          <ac:spMkLst>
            <pc:docMk/>
            <pc:sldMk cId="2117491064" sldId="269"/>
            <ac:spMk id="6" creationId="{00000000-0000-0000-0000-000000000000}"/>
          </ac:spMkLst>
        </pc:spChg>
        <pc:spChg chg="del mod">
          <ac:chgData name="" userId="" providerId="" clId="Web-{219B970D-E592-4C4A-BC1E-E4F60DFB7EC8}" dt="2018-09-11T16:00:28.832" v="161"/>
          <ac:spMkLst>
            <pc:docMk/>
            <pc:sldMk cId="2117491064" sldId="269"/>
            <ac:spMk id="7" creationId="{00000000-0000-0000-0000-000000000000}"/>
          </ac:spMkLst>
        </pc:spChg>
        <pc:spChg chg="add del mod">
          <ac:chgData name="" userId="" providerId="" clId="Web-{219B970D-E592-4C4A-BC1E-E4F60DFB7EC8}" dt="2018-09-11T16:01:08.299" v="166"/>
          <ac:spMkLst>
            <pc:docMk/>
            <pc:sldMk cId="2117491064" sldId="269"/>
            <ac:spMk id="10" creationId="{067225FF-A430-4AF9-B89A-AC2A6E4BB5CA}"/>
          </ac:spMkLst>
        </pc:spChg>
        <pc:picChg chg="add del mod ord">
          <ac:chgData name="" userId="" providerId="" clId="Web-{219B970D-E592-4C4A-BC1E-E4F60DFB7EC8}" dt="2018-09-11T16:01:02.735" v="165"/>
          <ac:picMkLst>
            <pc:docMk/>
            <pc:sldMk cId="2117491064" sldId="269"/>
            <ac:picMk id="5" creationId="{65A6EEAA-C7D2-4C4E-A0F9-BB76ACFDF024}"/>
          </ac:picMkLst>
        </pc:picChg>
        <pc:picChg chg="add del mod">
          <ac:chgData name="" userId="" providerId="" clId="Web-{219B970D-E592-4C4A-BC1E-E4F60DFB7EC8}" dt="2018-09-11T16:03:30.895" v="178"/>
          <ac:picMkLst>
            <pc:docMk/>
            <pc:sldMk cId="2117491064" sldId="269"/>
            <ac:picMk id="12" creationId="{272138EC-347F-42AA-B9B1-A3DFE3A62A94}"/>
          </ac:picMkLst>
        </pc:picChg>
        <pc:picChg chg="add mod">
          <ac:chgData name="" userId="" providerId="" clId="Web-{219B970D-E592-4C4A-BC1E-E4F60DFB7EC8}" dt="2018-09-11T16:03:48.698" v="182" actId="1076"/>
          <ac:picMkLst>
            <pc:docMk/>
            <pc:sldMk cId="2117491064" sldId="269"/>
            <ac:picMk id="14" creationId="{AA787A63-73EF-475C-BCC8-8D5D38B93802}"/>
          </ac:picMkLst>
        </pc:picChg>
      </pc:sldChg>
      <pc:sldChg chg="del">
        <pc:chgData name="" userId="" providerId="" clId="Web-{219B970D-E592-4C4A-BC1E-E4F60DFB7EC8}" dt="2018-09-11T16:04:27.963" v="184"/>
        <pc:sldMkLst>
          <pc:docMk/>
          <pc:sldMk cId="3186878050" sldId="282"/>
        </pc:sldMkLst>
      </pc:sldChg>
    </pc:docChg>
  </pc:docChgLst>
  <pc:docChgLst>
    <pc:chgData clId="Web-{C747AA61-94C9-4D82-A8B8-FE058187C54A}"/>
    <pc:docChg chg="addSld delSld modSld">
      <pc:chgData name="" userId="" providerId="" clId="Web-{C747AA61-94C9-4D82-A8B8-FE058187C54A}" dt="2018-09-10T19:24:13.829" v="368" actId="20577"/>
      <pc:docMkLst>
        <pc:docMk/>
      </pc:docMkLst>
      <pc:sldChg chg="modSp">
        <pc:chgData name="" userId="" providerId="" clId="Web-{C747AA61-94C9-4D82-A8B8-FE058187C54A}" dt="2018-09-10T18:29:07.397" v="46" actId="20577"/>
        <pc:sldMkLst>
          <pc:docMk/>
          <pc:sldMk cId="1015732208" sldId="258"/>
        </pc:sldMkLst>
        <pc:spChg chg="mod">
          <ac:chgData name="" userId="" providerId="" clId="Web-{C747AA61-94C9-4D82-A8B8-FE058187C54A}" dt="2018-09-10T18:26:52.258" v="13" actId="20577"/>
          <ac:spMkLst>
            <pc:docMk/>
            <pc:sldMk cId="1015732208" sldId="258"/>
            <ac:spMk id="2" creationId="{00000000-0000-0000-0000-000000000000}"/>
          </ac:spMkLst>
        </pc:spChg>
        <pc:spChg chg="mod">
          <ac:chgData name="" userId="" providerId="" clId="Web-{C747AA61-94C9-4D82-A8B8-FE058187C54A}" dt="2018-09-10T18:29:07.397" v="46" actId="20577"/>
          <ac:spMkLst>
            <pc:docMk/>
            <pc:sldMk cId="1015732208" sldId="258"/>
            <ac:spMk id="6" creationId="{00000000-0000-0000-0000-000000000000}"/>
          </ac:spMkLst>
        </pc:spChg>
      </pc:sldChg>
      <pc:sldChg chg="addSp delSp modSp">
        <pc:chgData name="" userId="" providerId="" clId="Web-{C747AA61-94C9-4D82-A8B8-FE058187C54A}" dt="2018-09-10T18:26:16.493" v="11" actId="20577"/>
        <pc:sldMkLst>
          <pc:docMk/>
          <pc:sldMk cId="660768367" sldId="260"/>
        </pc:sldMkLst>
        <pc:spChg chg="mod">
          <ac:chgData name="" userId="" providerId="" clId="Web-{C747AA61-94C9-4D82-A8B8-FE058187C54A}" dt="2018-09-10T18:26:16.493" v="11" actId="20577"/>
          <ac:spMkLst>
            <pc:docMk/>
            <pc:sldMk cId="660768367" sldId="260"/>
            <ac:spMk id="9" creationId="{CE5D91F7-19F9-CD49-B95C-5277B6D2C508}"/>
          </ac:spMkLst>
        </pc:spChg>
        <pc:spChg chg="del">
          <ac:chgData name="" userId="" providerId="" clId="Web-{C747AA61-94C9-4D82-A8B8-FE058187C54A}" dt="2018-09-10T18:25:56.493" v="0"/>
          <ac:spMkLst>
            <pc:docMk/>
            <pc:sldMk cId="660768367" sldId="260"/>
            <ac:spMk id="10" creationId="{37B0B76F-3EDF-734D-BF42-97D65EAA9B09}"/>
          </ac:spMkLst>
        </pc:spChg>
        <pc:picChg chg="add mod ord">
          <ac:chgData name="" userId="" providerId="" clId="Web-{C747AA61-94C9-4D82-A8B8-FE058187C54A}" dt="2018-09-10T18:25:56.493" v="0"/>
          <ac:picMkLst>
            <pc:docMk/>
            <pc:sldMk cId="660768367" sldId="260"/>
            <ac:picMk id="3" creationId="{400E417A-731C-472A-813D-1D9AE76BCBFB}"/>
          </ac:picMkLst>
        </pc:picChg>
      </pc:sldChg>
      <pc:sldChg chg="modSp">
        <pc:chgData name="" userId="" providerId="" clId="Web-{C747AA61-94C9-4D82-A8B8-FE058187C54A}" dt="2018-09-10T19:24:13.814" v="367" actId="20577"/>
        <pc:sldMkLst>
          <pc:docMk/>
          <pc:sldMk cId="1497582375" sldId="261"/>
        </pc:sldMkLst>
        <pc:spChg chg="mod">
          <ac:chgData name="" userId="" providerId="" clId="Web-{C747AA61-94C9-4D82-A8B8-FE058187C54A}" dt="2018-09-10T19:21:23.800" v="303" actId="20577"/>
          <ac:spMkLst>
            <pc:docMk/>
            <pc:sldMk cId="1497582375" sldId="261"/>
            <ac:spMk id="6" creationId="{00000000-0000-0000-0000-000000000000}"/>
          </ac:spMkLst>
        </pc:spChg>
        <pc:spChg chg="mod">
          <ac:chgData name="" userId="" providerId="" clId="Web-{C747AA61-94C9-4D82-A8B8-FE058187C54A}" dt="2018-09-10T19:24:13.814" v="367" actId="20577"/>
          <ac:spMkLst>
            <pc:docMk/>
            <pc:sldMk cId="1497582375" sldId="261"/>
            <ac:spMk id="7" creationId="{00000000-0000-0000-0000-000000000000}"/>
          </ac:spMkLst>
        </pc:spChg>
      </pc:sldChg>
      <pc:sldChg chg="modSp">
        <pc:chgData name="" userId="" providerId="" clId="Web-{C747AA61-94C9-4D82-A8B8-FE058187C54A}" dt="2018-09-10T18:51:23.326" v="138" actId="20577"/>
        <pc:sldMkLst>
          <pc:docMk/>
          <pc:sldMk cId="1970838135" sldId="273"/>
        </pc:sldMkLst>
        <pc:spChg chg="mod">
          <ac:chgData name="" userId="" providerId="" clId="Web-{C747AA61-94C9-4D82-A8B8-FE058187C54A}" dt="2018-09-10T18:51:23.326" v="138" actId="20577"/>
          <ac:spMkLst>
            <pc:docMk/>
            <pc:sldMk cId="1970838135" sldId="273"/>
            <ac:spMk id="2" creationId="{00000000-0000-0000-0000-000000000000}"/>
          </ac:spMkLst>
        </pc:spChg>
      </pc:sldChg>
      <pc:sldChg chg="addSp delSp modSp">
        <pc:chgData name="" userId="" providerId="" clId="Web-{C747AA61-94C9-4D82-A8B8-FE058187C54A}" dt="2018-09-10T19:13:34.067" v="183" actId="1076"/>
        <pc:sldMkLst>
          <pc:docMk/>
          <pc:sldMk cId="4057924875" sldId="274"/>
        </pc:sldMkLst>
        <pc:spChg chg="mod">
          <ac:chgData name="" userId="" providerId="" clId="Web-{C747AA61-94C9-4D82-A8B8-FE058187C54A}" dt="2018-09-10T19:13:34.067" v="183" actId="1076"/>
          <ac:spMkLst>
            <pc:docMk/>
            <pc:sldMk cId="4057924875" sldId="274"/>
            <ac:spMk id="2" creationId="{00000000-0000-0000-0000-000000000000}"/>
          </ac:spMkLst>
        </pc:spChg>
        <pc:spChg chg="mod">
          <ac:chgData name="" userId="" providerId="" clId="Web-{C747AA61-94C9-4D82-A8B8-FE058187C54A}" dt="2018-09-10T18:52:10.622" v="150" actId="20577"/>
          <ac:spMkLst>
            <pc:docMk/>
            <pc:sldMk cId="4057924875" sldId="274"/>
            <ac:spMk id="6" creationId="{00000000-0000-0000-0000-000000000000}"/>
          </ac:spMkLst>
        </pc:spChg>
        <pc:spChg chg="del">
          <ac:chgData name="" userId="" providerId="" clId="Web-{C747AA61-94C9-4D82-A8B8-FE058187C54A}" dt="2018-09-10T18:57:24.839" v="153"/>
          <ac:spMkLst>
            <pc:docMk/>
            <pc:sldMk cId="4057924875" sldId="274"/>
            <ac:spMk id="7" creationId="{00000000-0000-0000-0000-000000000000}"/>
          </ac:spMkLst>
        </pc:spChg>
        <pc:picChg chg="add mod ord">
          <ac:chgData name="" userId="" providerId="" clId="Web-{C747AA61-94C9-4D82-A8B8-FE058187C54A}" dt="2018-09-10T19:05:50.118" v="180" actId="1076"/>
          <ac:picMkLst>
            <pc:docMk/>
            <pc:sldMk cId="4057924875" sldId="274"/>
            <ac:picMk id="5" creationId="{5CCF2863-05E6-481B-A8D4-5A787524E56D}"/>
          </ac:picMkLst>
        </pc:picChg>
        <pc:picChg chg="add mod ord">
          <ac:chgData name="" userId="" providerId="" clId="Web-{C747AA61-94C9-4D82-A8B8-FE058187C54A}" dt="2018-09-10T19:05:54.212" v="181"/>
          <ac:picMkLst>
            <pc:docMk/>
            <pc:sldMk cId="4057924875" sldId="274"/>
            <ac:picMk id="9" creationId="{03E4B00E-F6EF-4ADC-8552-E7CEB9CA37FF}"/>
          </ac:picMkLst>
        </pc:picChg>
        <pc:picChg chg="add mod ord">
          <ac:chgData name="" userId="" providerId="" clId="Web-{C747AA61-94C9-4D82-A8B8-FE058187C54A}" dt="2018-09-10T19:05:57.993" v="182"/>
          <ac:picMkLst>
            <pc:docMk/>
            <pc:sldMk cId="4057924875" sldId="274"/>
            <ac:picMk id="12" creationId="{2B4CAF6C-77AE-41AE-92B1-8FC8ACD14B45}"/>
          </ac:picMkLst>
        </pc:picChg>
      </pc:sldChg>
      <pc:sldChg chg="del">
        <pc:chgData name="" userId="" providerId="" clId="Web-{C747AA61-94C9-4D82-A8B8-FE058187C54A}" dt="2018-09-10T18:43:03.937" v="131"/>
        <pc:sldMkLst>
          <pc:docMk/>
          <pc:sldMk cId="3227787665" sldId="276"/>
        </pc:sldMkLst>
      </pc:sldChg>
      <pc:sldChg chg="addSp delSp modSp new">
        <pc:chgData name="" userId="" providerId="" clId="Web-{C747AA61-94C9-4D82-A8B8-FE058187C54A}" dt="2018-09-10T18:42:53.109" v="130" actId="1076"/>
        <pc:sldMkLst>
          <pc:docMk/>
          <pc:sldMk cId="4029588557" sldId="283"/>
        </pc:sldMkLst>
        <pc:spChg chg="mod">
          <ac:chgData name="" userId="" providerId="" clId="Web-{C747AA61-94C9-4D82-A8B8-FE058187C54A}" dt="2018-09-10T18:37:53.066" v="59" actId="20577"/>
          <ac:spMkLst>
            <pc:docMk/>
            <pc:sldMk cId="4029588557" sldId="283"/>
            <ac:spMk id="2" creationId="{7F5AB686-E438-4FB3-A300-8A9471058D3F}"/>
          </ac:spMkLst>
        </pc:spChg>
        <pc:spChg chg="mod">
          <ac:chgData name="" userId="" providerId="" clId="Web-{C747AA61-94C9-4D82-A8B8-FE058187C54A}" dt="2018-09-10T18:39:37.689" v="89" actId="20577"/>
          <ac:spMkLst>
            <pc:docMk/>
            <pc:sldMk cId="4029588557" sldId="283"/>
            <ac:spMk id="3" creationId="{BE06B647-8D26-4670-A382-E67A497F2594}"/>
          </ac:spMkLst>
        </pc:spChg>
        <pc:spChg chg="del mod">
          <ac:chgData name="" userId="" providerId="" clId="Web-{C747AA61-94C9-4D82-A8B8-FE058187C54A}" dt="2018-09-10T18:39:59.548" v="91"/>
          <ac:spMkLst>
            <pc:docMk/>
            <pc:sldMk cId="4029588557" sldId="283"/>
            <ac:spMk id="4" creationId="{792F6B29-88FF-41B8-8CE0-41CDE694F64E}"/>
          </ac:spMkLst>
        </pc:spChg>
        <pc:picChg chg="add mod ord">
          <ac:chgData name="" userId="" providerId="" clId="Web-{C747AA61-94C9-4D82-A8B8-FE058187C54A}" dt="2018-09-10T18:42:43.124" v="127" actId="1076"/>
          <ac:picMkLst>
            <pc:docMk/>
            <pc:sldMk cId="4029588557" sldId="283"/>
            <ac:picMk id="5" creationId="{201DED57-3A47-4BED-9F31-918C7658A188}"/>
          </ac:picMkLst>
        </pc:picChg>
        <pc:picChg chg="add mod">
          <ac:chgData name="" userId="" providerId="" clId="Web-{C747AA61-94C9-4D82-A8B8-FE058187C54A}" dt="2018-09-10T18:42:53.109" v="130" actId="1076"/>
          <ac:picMkLst>
            <pc:docMk/>
            <pc:sldMk cId="4029588557" sldId="283"/>
            <ac:picMk id="7" creationId="{B83F7212-2681-4E45-AAA8-46710E12582D}"/>
          </ac:picMkLst>
        </pc:picChg>
        <pc:picChg chg="add mod">
          <ac:chgData name="" userId="" providerId="" clId="Web-{C747AA61-94C9-4D82-A8B8-FE058187C54A}" dt="2018-09-10T18:42:49.359" v="129" actId="1076"/>
          <ac:picMkLst>
            <pc:docMk/>
            <pc:sldMk cId="4029588557" sldId="283"/>
            <ac:picMk id="9" creationId="{E56F5CCA-37F4-4523-B6F0-BB4FA8417365}"/>
          </ac:picMkLst>
        </pc:picChg>
        <pc:picChg chg="add mod">
          <ac:chgData name="" userId="" providerId="" clId="Web-{C747AA61-94C9-4D82-A8B8-FE058187C54A}" dt="2018-09-10T18:42:21.312" v="122" actId="14100"/>
          <ac:picMkLst>
            <pc:docMk/>
            <pc:sldMk cId="4029588557" sldId="283"/>
            <ac:picMk id="11" creationId="{96B56141-2E83-4444-9F21-0F11A1B4979F}"/>
          </ac:picMkLst>
        </pc:picChg>
        <pc:picChg chg="add mod">
          <ac:chgData name="" userId="" providerId="" clId="Web-{C747AA61-94C9-4D82-A8B8-FE058187C54A}" dt="2018-09-10T18:42:10.500" v="117" actId="1076"/>
          <ac:picMkLst>
            <pc:docMk/>
            <pc:sldMk cId="4029588557" sldId="283"/>
            <ac:picMk id="13" creationId="{F2BEE90F-5CAE-4BAF-A237-20A6301F889D}"/>
          </ac:picMkLst>
        </pc:picChg>
      </pc:sldChg>
    </pc:docChg>
  </pc:docChgLst>
  <pc:docChgLst>
    <pc:chgData clId="Web-{107A14E3-50D7-4C87-AE63-2536C5AEE2E8}"/>
    <pc:docChg chg="addSld modSld sldOrd">
      <pc:chgData name="" userId="" providerId="" clId="Web-{107A14E3-50D7-4C87-AE63-2536C5AEE2E8}" dt="2018-09-11T16:56:33.755" v="293" actId="20577"/>
      <pc:docMkLst>
        <pc:docMk/>
      </pc:docMkLst>
      <pc:sldChg chg="modSp modNotes">
        <pc:chgData name="" userId="" providerId="" clId="Web-{107A14E3-50D7-4C87-AE63-2536C5AEE2E8}" dt="2018-09-11T16:33:14.647" v="11" actId="20577"/>
        <pc:sldMkLst>
          <pc:docMk/>
          <pc:sldMk cId="1015732208" sldId="258"/>
        </pc:sldMkLst>
        <pc:spChg chg="mod">
          <ac:chgData name="" userId="" providerId="" clId="Web-{107A14E3-50D7-4C87-AE63-2536C5AEE2E8}" dt="2018-09-11T16:33:14.647" v="11" actId="20577"/>
          <ac:spMkLst>
            <pc:docMk/>
            <pc:sldMk cId="1015732208" sldId="258"/>
            <ac:spMk id="6" creationId="{00000000-0000-0000-0000-000000000000}"/>
          </ac:spMkLst>
        </pc:spChg>
      </pc:sldChg>
      <pc:sldChg chg="modNotes">
        <pc:chgData name="" userId="" providerId="" clId="Web-{107A14E3-50D7-4C87-AE63-2536C5AEE2E8}" dt="2018-09-11T16:42:19.315" v="53"/>
        <pc:sldMkLst>
          <pc:docMk/>
          <pc:sldMk cId="395997974" sldId="262"/>
        </pc:sldMkLst>
      </pc:sldChg>
      <pc:sldChg chg="modSp modNotes">
        <pc:chgData name="" userId="" providerId="" clId="Web-{107A14E3-50D7-4C87-AE63-2536C5AEE2E8}" dt="2018-09-11T16:56:33.755" v="292" actId="20577"/>
        <pc:sldMkLst>
          <pc:docMk/>
          <pc:sldMk cId="3872837665" sldId="265"/>
        </pc:sldMkLst>
        <pc:spChg chg="mod">
          <ac:chgData name="" userId="" providerId="" clId="Web-{107A14E3-50D7-4C87-AE63-2536C5AEE2E8}" dt="2018-09-11T16:56:33.755" v="292" actId="20577"/>
          <ac:spMkLst>
            <pc:docMk/>
            <pc:sldMk cId="3872837665" sldId="265"/>
            <ac:spMk id="6" creationId="{00000000-0000-0000-0000-000000000000}"/>
          </ac:spMkLst>
        </pc:spChg>
      </pc:sldChg>
      <pc:sldChg chg="modSp modNotes">
        <pc:chgData name="" userId="" providerId="" clId="Web-{107A14E3-50D7-4C87-AE63-2536C5AEE2E8}" dt="2018-09-11T16:52:07.640" v="199" actId="20577"/>
        <pc:sldMkLst>
          <pc:docMk/>
          <pc:sldMk cId="3488948037" sldId="280"/>
        </pc:sldMkLst>
        <pc:spChg chg="mod">
          <ac:chgData name="" userId="" providerId="" clId="Web-{107A14E3-50D7-4C87-AE63-2536C5AEE2E8}" dt="2018-09-11T16:52:07.640" v="199" actId="20577"/>
          <ac:spMkLst>
            <pc:docMk/>
            <pc:sldMk cId="3488948037" sldId="280"/>
            <ac:spMk id="2" creationId="{00000000-0000-0000-0000-000000000000}"/>
          </ac:spMkLst>
        </pc:spChg>
        <pc:spChg chg="mod">
          <ac:chgData name="" userId="" providerId="" clId="Web-{107A14E3-50D7-4C87-AE63-2536C5AEE2E8}" dt="2018-09-11T16:51:27.718" v="189" actId="20577"/>
          <ac:spMkLst>
            <pc:docMk/>
            <pc:sldMk cId="3488948037" sldId="280"/>
            <ac:spMk id="6" creationId="{00000000-0000-0000-0000-000000000000}"/>
          </ac:spMkLst>
        </pc:spChg>
        <pc:grpChg chg="ord">
          <ac:chgData name="" userId="" providerId="" clId="Web-{107A14E3-50D7-4C87-AE63-2536C5AEE2E8}" dt="2018-09-11T16:50:59.358" v="158"/>
          <ac:grpSpMkLst>
            <pc:docMk/>
            <pc:sldMk cId="3488948037" sldId="280"/>
            <ac:grpSpMk id="4" creationId="{00000000-0000-0000-0000-000000000000}"/>
          </ac:grpSpMkLst>
        </pc:grpChg>
      </pc:sldChg>
      <pc:sldChg chg="addSp delSp modSp new mod modClrScheme chgLayout">
        <pc:chgData name="" userId="" providerId="" clId="Web-{107A14E3-50D7-4C87-AE63-2536C5AEE2E8}" dt="2018-09-11T16:52:49.875" v="223"/>
        <pc:sldMkLst>
          <pc:docMk/>
          <pc:sldMk cId="1544678501" sldId="286"/>
        </pc:sldMkLst>
        <pc:spChg chg="mod ord">
          <ac:chgData name="" userId="" providerId="" clId="Web-{107A14E3-50D7-4C87-AE63-2536C5AEE2E8}" dt="2018-09-11T16:52:38.266" v="214" actId="20577"/>
          <ac:spMkLst>
            <pc:docMk/>
            <pc:sldMk cId="1544678501" sldId="286"/>
            <ac:spMk id="2" creationId="{A962A73D-6B3D-4ECD-877A-131BB8AF357F}"/>
          </ac:spMkLst>
        </pc:spChg>
        <pc:spChg chg="mod ord">
          <ac:chgData name="" userId="" providerId="" clId="Web-{107A14E3-50D7-4C87-AE63-2536C5AEE2E8}" dt="2018-09-11T16:52:31.422" v="209"/>
          <ac:spMkLst>
            <pc:docMk/>
            <pc:sldMk cId="1544678501" sldId="286"/>
            <ac:spMk id="3" creationId="{0517B316-36B7-475F-9A79-560655C736AF}"/>
          </ac:spMkLst>
        </pc:spChg>
        <pc:spChg chg="add del mod">
          <ac:chgData name="" userId="" providerId="" clId="Web-{107A14E3-50D7-4C87-AE63-2536C5AEE2E8}" dt="2018-09-11T16:52:49.875" v="223"/>
          <ac:spMkLst>
            <pc:docMk/>
            <pc:sldMk cId="1544678501" sldId="286"/>
            <ac:spMk id="4" creationId="{BEC17EFF-5363-4A89-92ED-A357DED812E3}"/>
          </ac:spMkLst>
        </pc:spChg>
      </pc:sldChg>
      <pc:sldChg chg="add ord replId">
        <pc:chgData name="" userId="" providerId="" clId="Web-{107A14E3-50D7-4C87-AE63-2536C5AEE2E8}" dt="2018-09-11T16:52:58.266" v="225"/>
        <pc:sldMkLst>
          <pc:docMk/>
          <pc:sldMk cId="3305722345" sldId="287"/>
        </pc:sldMkLst>
      </pc:sldChg>
    </pc:docChg>
  </pc:docChgLst>
  <pc:docChgLst>
    <pc:chgData clId="Web-{E201C4F2-CE3E-44D5-A037-A28906643B2F}"/>
    <pc:docChg chg="modSld">
      <pc:chgData name="" userId="" providerId="" clId="Web-{E201C4F2-CE3E-44D5-A037-A28906643B2F}" dt="2018-09-11T17:26:00.970" v="154" actId="20577"/>
      <pc:docMkLst>
        <pc:docMk/>
      </pc:docMkLst>
      <pc:sldChg chg="modSp">
        <pc:chgData name="" userId="" providerId="" clId="Web-{E201C4F2-CE3E-44D5-A037-A28906643B2F}" dt="2018-09-11T17:06:21.582" v="33" actId="20577"/>
        <pc:sldMkLst>
          <pc:docMk/>
          <pc:sldMk cId="1497582375" sldId="261"/>
        </pc:sldMkLst>
        <pc:spChg chg="mod">
          <ac:chgData name="" userId="" providerId="" clId="Web-{E201C4F2-CE3E-44D5-A037-A28906643B2F}" dt="2018-09-11T17:06:21.582" v="33" actId="20577"/>
          <ac:spMkLst>
            <pc:docMk/>
            <pc:sldMk cId="1497582375" sldId="261"/>
            <ac:spMk id="2" creationId="{00000000-0000-0000-0000-000000000000}"/>
          </ac:spMkLst>
        </pc:spChg>
      </pc:sldChg>
      <pc:sldChg chg="modNotes">
        <pc:chgData name="" userId="" providerId="" clId="Web-{E201C4F2-CE3E-44D5-A037-A28906643B2F}" dt="2018-09-11T17:06:42.223" v="54"/>
        <pc:sldMkLst>
          <pc:docMk/>
          <pc:sldMk cId="395997974" sldId="262"/>
        </pc:sldMkLst>
      </pc:sldChg>
      <pc:sldChg chg="modSp">
        <pc:chgData name="" userId="" providerId="" clId="Web-{E201C4F2-CE3E-44D5-A037-A28906643B2F}" dt="2018-09-11T17:26:00.970" v="153" actId="20577"/>
        <pc:sldMkLst>
          <pc:docMk/>
          <pc:sldMk cId="1638024496" sldId="270"/>
        </pc:sldMkLst>
        <pc:spChg chg="mod">
          <ac:chgData name="" userId="" providerId="" clId="Web-{E201C4F2-CE3E-44D5-A037-A28906643B2F}" dt="2018-09-11T17:26:00.970" v="153" actId="20577"/>
          <ac:spMkLst>
            <pc:docMk/>
            <pc:sldMk cId="1638024496" sldId="270"/>
            <ac:spMk id="8" creationId="{0C43BC19-2AE3-194A-95F1-916DED00E472}"/>
          </ac:spMkLst>
        </pc:spChg>
      </pc:sldChg>
      <pc:sldChg chg="modNotes">
        <pc:chgData name="" userId="" providerId="" clId="Web-{E201C4F2-CE3E-44D5-A037-A28906643B2F}" dt="2018-09-11T17:05:33.300" v="0"/>
        <pc:sldMkLst>
          <pc:docMk/>
          <pc:sldMk cId="4029588557" sldId="283"/>
        </pc:sldMkLst>
      </pc:sldChg>
    </pc:docChg>
  </pc:docChgLst>
  <pc:docChgLst>
    <pc:chgData clId="Web-{5F6C54DD-C7F6-42D0-B894-1891D37CAAC0}"/>
    <pc:docChg chg="modSld">
      <pc:chgData name="" userId="" providerId="" clId="Web-{5F6C54DD-C7F6-42D0-B894-1891D37CAAC0}" dt="2018-09-11T20:25:50.798" v="354"/>
      <pc:docMkLst>
        <pc:docMk/>
      </pc:docMkLst>
      <pc:sldChg chg="modNotes">
        <pc:chgData name="" userId="" providerId="" clId="Web-{5F6C54DD-C7F6-42D0-B894-1891D37CAAC0}" dt="2018-09-11T20:25:50.798" v="354"/>
        <pc:sldMkLst>
          <pc:docMk/>
          <pc:sldMk cId="2608523717" sldId="263"/>
        </pc:sldMkLst>
      </pc:sldChg>
      <pc:sldChg chg="modNotes">
        <pc:chgData name="" userId="" providerId="" clId="Web-{5F6C54DD-C7F6-42D0-B894-1891D37CAAC0}" dt="2018-09-11T20:23:42.046" v="254"/>
        <pc:sldMkLst>
          <pc:docMk/>
          <pc:sldMk cId="1799280608" sldId="278"/>
        </pc:sldMkLst>
      </pc:sldChg>
    </pc:docChg>
  </pc:docChgLst>
  <pc:docChgLst>
    <pc:chgData clId="Web-{93A47ED4-E674-466D-BE78-293072243233}"/>
    <pc:docChg chg="modSld">
      <pc:chgData name="" userId="" providerId="" clId="Web-{93A47ED4-E674-466D-BE78-293072243233}" dt="2018-09-10T19:41:05.160" v="35" actId="20577"/>
      <pc:docMkLst>
        <pc:docMk/>
      </pc:docMkLst>
      <pc:sldChg chg="modSp">
        <pc:chgData name="" userId="" providerId="" clId="Web-{93A47ED4-E674-466D-BE78-293072243233}" dt="2018-09-10T19:40:39.395" v="6" actId="20577"/>
        <pc:sldMkLst>
          <pc:docMk/>
          <pc:sldMk cId="1497582375" sldId="261"/>
        </pc:sldMkLst>
        <pc:spChg chg="mod">
          <ac:chgData name="" userId="" providerId="" clId="Web-{93A47ED4-E674-466D-BE78-293072243233}" dt="2018-09-10T19:40:39.395" v="6" actId="20577"/>
          <ac:spMkLst>
            <pc:docMk/>
            <pc:sldMk cId="1497582375" sldId="261"/>
            <ac:spMk id="7" creationId="{00000000-0000-0000-0000-000000000000}"/>
          </ac:spMkLst>
        </pc:spChg>
      </pc:sldChg>
      <pc:sldChg chg="modSp">
        <pc:chgData name="" userId="" providerId="" clId="Web-{93A47ED4-E674-466D-BE78-293072243233}" dt="2018-09-10T19:41:05.160" v="34" actId="20577"/>
        <pc:sldMkLst>
          <pc:docMk/>
          <pc:sldMk cId="395997974" sldId="262"/>
        </pc:sldMkLst>
        <pc:spChg chg="mod">
          <ac:chgData name="" userId="" providerId="" clId="Web-{93A47ED4-E674-466D-BE78-293072243233}" dt="2018-09-10T19:41:05.160" v="34" actId="20577"/>
          <ac:spMkLst>
            <pc:docMk/>
            <pc:sldMk cId="395997974" sldId="262"/>
            <ac:spMk id="6" creationId="{00000000-0000-0000-0000-000000000000}"/>
          </ac:spMkLst>
        </pc:spChg>
      </pc:sldChg>
    </pc:docChg>
  </pc:docChgLst>
  <pc:docChgLst>
    <pc:chgData clId="Web-{FE97E373-0609-4C3E-8908-8218C9D68456}"/>
    <pc:docChg chg="modSld">
      <pc:chgData name="" userId="" providerId="" clId="Web-{FE97E373-0609-4C3E-8908-8218C9D68456}" dt="2018-09-10T20:00:29.182" v="23" actId="20577"/>
      <pc:docMkLst>
        <pc:docMk/>
      </pc:docMkLst>
      <pc:sldChg chg="modSp">
        <pc:chgData name="" userId="" providerId="" clId="Web-{FE97E373-0609-4C3E-8908-8218C9D68456}" dt="2018-09-10T20:00:13.276" v="16" actId="20577"/>
        <pc:sldMkLst>
          <pc:docMk/>
          <pc:sldMk cId="1497582375" sldId="261"/>
        </pc:sldMkLst>
        <pc:spChg chg="mod">
          <ac:chgData name="" userId="" providerId="" clId="Web-{FE97E373-0609-4C3E-8908-8218C9D68456}" dt="2018-09-10T20:00:13.276" v="16" actId="20577"/>
          <ac:spMkLst>
            <pc:docMk/>
            <pc:sldMk cId="1497582375" sldId="261"/>
            <ac:spMk id="7" creationId="{00000000-0000-0000-0000-000000000000}"/>
          </ac:spMkLst>
        </pc:spChg>
      </pc:sldChg>
      <pc:sldChg chg="modSp">
        <pc:chgData name="" userId="" providerId="" clId="Web-{FE97E373-0609-4C3E-8908-8218C9D68456}" dt="2018-09-10T20:00:29.182" v="22" actId="20577"/>
        <pc:sldMkLst>
          <pc:docMk/>
          <pc:sldMk cId="395997974" sldId="262"/>
        </pc:sldMkLst>
        <pc:spChg chg="mod">
          <ac:chgData name="" userId="" providerId="" clId="Web-{FE97E373-0609-4C3E-8908-8218C9D68456}" dt="2018-09-10T20:00:29.182" v="22" actId="20577"/>
          <ac:spMkLst>
            <pc:docMk/>
            <pc:sldMk cId="395997974" sldId="262"/>
            <ac:spMk id="6" creationId="{00000000-0000-0000-0000-000000000000}"/>
          </ac:spMkLst>
        </pc:spChg>
      </pc:sldChg>
    </pc:docChg>
  </pc:docChgLst>
  <pc:docChgLst>
    <pc:chgData clId="Web-{D9E8C9DB-1E75-41CE-937E-4C7CDD5F83D2}"/>
    <pc:docChg chg="modSld">
      <pc:chgData name="" userId="" providerId="" clId="Web-{D9E8C9DB-1E75-41CE-937E-4C7CDD5F83D2}" dt="2018-09-12T03:54:39.811" v="1890"/>
      <pc:docMkLst>
        <pc:docMk/>
      </pc:docMkLst>
      <pc:sldChg chg="modNotes">
        <pc:chgData name="" userId="" providerId="" clId="Web-{D9E8C9DB-1E75-41CE-937E-4C7CDD5F83D2}" dt="2018-09-12T02:53:40.712" v="570"/>
        <pc:sldMkLst>
          <pc:docMk/>
          <pc:sldMk cId="395997974" sldId="262"/>
        </pc:sldMkLst>
      </pc:sldChg>
      <pc:sldChg chg="modSp modNotes">
        <pc:chgData name="" userId="" providerId="" clId="Web-{D9E8C9DB-1E75-41CE-937E-4C7CDD5F83D2}" dt="2018-09-12T03:52:07.791" v="1725"/>
        <pc:sldMkLst>
          <pc:docMk/>
          <pc:sldMk cId="2608523717" sldId="263"/>
        </pc:sldMkLst>
        <pc:spChg chg="mod">
          <ac:chgData name="" userId="" providerId="" clId="Web-{D9E8C9DB-1E75-41CE-937E-4C7CDD5F83D2}" dt="2018-09-12T02:38:03.932" v="467" actId="20577"/>
          <ac:spMkLst>
            <pc:docMk/>
            <pc:sldMk cId="2608523717" sldId="263"/>
            <ac:spMk id="10" creationId="{6144C8C8-3370-4F48-954F-FF543B39A028}"/>
          </ac:spMkLst>
        </pc:spChg>
      </pc:sldChg>
      <pc:sldChg chg="modNotes">
        <pc:chgData name="" userId="" providerId="" clId="Web-{D9E8C9DB-1E75-41CE-937E-4C7CDD5F83D2}" dt="2018-09-12T03:52:43.860" v="1751"/>
        <pc:sldMkLst>
          <pc:docMk/>
          <pc:sldMk cId="2539219276" sldId="266"/>
        </pc:sldMkLst>
      </pc:sldChg>
      <pc:sldChg chg="delSp modSp modNotes">
        <pc:chgData name="" userId="" providerId="" clId="Web-{D9E8C9DB-1E75-41CE-937E-4C7CDD5F83D2}" dt="2018-09-12T03:48:08.123" v="1716" actId="1076"/>
        <pc:sldMkLst>
          <pc:docMk/>
          <pc:sldMk cId="2648606648" sldId="267"/>
        </pc:sldMkLst>
        <pc:spChg chg="mod">
          <ac:chgData name="" userId="" providerId="" clId="Web-{D9E8C9DB-1E75-41CE-937E-4C7CDD5F83D2}" dt="2018-09-12T03:48:08.123" v="1716" actId="1076"/>
          <ac:spMkLst>
            <pc:docMk/>
            <pc:sldMk cId="2648606648" sldId="267"/>
            <ac:spMk id="7" creationId="{00000000-0000-0000-0000-000000000000}"/>
          </ac:spMkLst>
        </pc:spChg>
        <pc:grpChg chg="del">
          <ac:chgData name="" userId="" providerId="" clId="Web-{D9E8C9DB-1E75-41CE-937E-4C7CDD5F83D2}" dt="2018-09-12T03:29:15.868" v="1588"/>
          <ac:grpSpMkLst>
            <pc:docMk/>
            <pc:sldMk cId="2648606648" sldId="267"/>
            <ac:grpSpMk id="4" creationId="{00000000-0000-0000-0000-000000000000}"/>
          </ac:grpSpMkLst>
        </pc:grpChg>
      </pc:sldChg>
      <pc:sldChg chg="modNotes">
        <pc:chgData name="" userId="" providerId="" clId="Web-{D9E8C9DB-1E75-41CE-937E-4C7CDD5F83D2}" dt="2018-09-12T03:53:46.923" v="1870"/>
        <pc:sldMkLst>
          <pc:docMk/>
          <pc:sldMk cId="3818639649" sldId="277"/>
        </pc:sldMkLst>
      </pc:sldChg>
      <pc:sldChg chg="modNotes">
        <pc:chgData name="" userId="" providerId="" clId="Web-{D9E8C9DB-1E75-41CE-937E-4C7CDD5F83D2}" dt="2018-09-12T03:54:39.811" v="1890"/>
        <pc:sldMkLst>
          <pc:docMk/>
          <pc:sldMk cId="1799280608" sldId="278"/>
        </pc:sldMkLst>
      </pc:sldChg>
      <pc:sldChg chg="modNotes">
        <pc:chgData name="" userId="" providerId="" clId="Web-{D9E8C9DB-1E75-41CE-937E-4C7CDD5F83D2}" dt="2018-09-12T02:32:35.431" v="141"/>
        <pc:sldMkLst>
          <pc:docMk/>
          <pc:sldMk cId="468435664" sldId="284"/>
        </pc:sldMkLst>
      </pc:sldChg>
      <pc:sldChg chg="modNotes">
        <pc:chgData name="" userId="" providerId="" clId="Web-{D9E8C9DB-1E75-41CE-937E-4C7CDD5F83D2}" dt="2018-09-12T02:43:24.106" v="474"/>
        <pc:sldMkLst>
          <pc:docMk/>
          <pc:sldMk cId="238367661" sldId="285"/>
        </pc:sldMkLst>
      </pc:sldChg>
    </pc:docChg>
  </pc:docChgLst>
  <pc:docChgLst>
    <pc:chgData clId="Web-{0CBEDAF6-7488-4050-947D-331597281274}"/>
    <pc:docChg chg="modSld">
      <pc:chgData name="" userId="" providerId="" clId="Web-{0CBEDAF6-7488-4050-947D-331597281274}" dt="2018-09-11T21:33:48.814" v="177"/>
      <pc:docMkLst>
        <pc:docMk/>
      </pc:docMkLst>
      <pc:sldChg chg="modNotes">
        <pc:chgData name="" userId="" providerId="" clId="Web-{0CBEDAF6-7488-4050-947D-331597281274}" dt="2018-09-11T20:50:53.030" v="57"/>
        <pc:sldMkLst>
          <pc:docMk/>
          <pc:sldMk cId="2608523717" sldId="263"/>
        </pc:sldMkLst>
      </pc:sldChg>
      <pc:sldChg chg="modNotes">
        <pc:chgData name="" userId="" providerId="" clId="Web-{0CBEDAF6-7488-4050-947D-331597281274}" dt="2018-09-11T21:33:48.814" v="177"/>
        <pc:sldMkLst>
          <pc:docMk/>
          <pc:sldMk cId="1799280608" sldId="27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67258D-C957-3F46-8F4F-DE6FC3B8DF53}"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EE54F48D-F458-254A-8BEC-47D0B91925ED}">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38100" cmpd="sng">
          <a:solidFill>
            <a:schemeClr val="tx1"/>
          </a:solidFill>
        </a:ln>
      </dgm:spPr>
      <dgm:t>
        <a:bodyPr/>
        <a:lstStyle/>
        <a:p>
          <a:r>
            <a:rPr lang="en-US" sz="1000" b="1" i="0" dirty="0">
              <a:solidFill>
                <a:srgbClr val="000000"/>
              </a:solidFill>
              <a:latin typeface="News Gothic MT"/>
              <a:cs typeface="News Gothic MT"/>
            </a:rPr>
            <a:t>Design Thinking</a:t>
          </a:r>
        </a:p>
      </dgm:t>
    </dgm:pt>
    <dgm:pt modelId="{7F1542ED-546E-2E4D-88D7-63CB139FA8C9}" type="parTrans" cxnId="{C82F026F-6FBB-AC49-A031-78DB8B8B444C}">
      <dgm:prSet/>
      <dgm:spPr/>
      <dgm:t>
        <a:bodyPr/>
        <a:lstStyle/>
        <a:p>
          <a:endParaRPr lang="en-US"/>
        </a:p>
      </dgm:t>
    </dgm:pt>
    <dgm:pt modelId="{CAECDC22-29AF-5D46-A923-55D700C3DDF1}" type="sibTrans" cxnId="{C82F026F-6FBB-AC49-A031-78DB8B8B444C}">
      <dgm:prSet/>
      <dgm:spPr/>
      <dgm:t>
        <a:bodyPr/>
        <a:lstStyle/>
        <a:p>
          <a:endParaRPr lang="en-US"/>
        </a:p>
      </dgm:t>
    </dgm:pt>
    <dgm:pt modelId="{6D2F99C5-1A32-FC4F-8801-817D897692E2}">
      <dgm:prSet phldrT="[Text]" custT="1"/>
      <dgm:spPr>
        <a:gradFill flip="none" rotWithShape="0">
          <a:gsLst>
            <a:gs pos="0">
              <a:schemeClr val="accent1">
                <a:hueOff val="0"/>
                <a:satOff val="0"/>
                <a:lumOff val="0"/>
                <a:tint val="100000"/>
                <a:shade val="100000"/>
                <a:satMod val="130000"/>
                <a:alpha val="8000"/>
              </a:schemeClr>
            </a:gs>
            <a:gs pos="100000">
              <a:schemeClr val="accent1">
                <a:hueOff val="0"/>
                <a:satOff val="0"/>
                <a:lumOff val="0"/>
                <a:tint val="50000"/>
                <a:shade val="100000"/>
                <a:satMod val="350000"/>
                <a:alpha val="8000"/>
              </a:schemeClr>
            </a:gs>
          </a:gsLst>
          <a:lin ang="16200000" scaled="0"/>
          <a:tileRect/>
        </a:gradFill>
        <a:ln w="19050" cmpd="sng">
          <a:solidFill>
            <a:srgbClr val="000090"/>
          </a:solidFill>
        </a:ln>
      </dgm:spPr>
      <dgm:t>
        <a:bodyPr/>
        <a:lstStyle/>
        <a:p>
          <a:r>
            <a:rPr lang="en-US" sz="1000" b="1" i="0" dirty="0">
              <a:solidFill>
                <a:srgbClr val="000000"/>
              </a:solidFill>
              <a:latin typeface="Helvetica"/>
              <a:cs typeface="Helvetica"/>
            </a:rPr>
            <a:t>Consulting</a:t>
          </a:r>
        </a:p>
      </dgm:t>
    </dgm:pt>
    <dgm:pt modelId="{024F55E0-6006-3144-8062-A9E08C45A653}" type="parTrans" cxnId="{9418E083-8F62-8146-BC22-E3FA9E8E52E8}">
      <dgm:prSet/>
      <dgm:spPr/>
      <dgm:t>
        <a:bodyPr/>
        <a:lstStyle/>
        <a:p>
          <a:endParaRPr lang="en-US"/>
        </a:p>
      </dgm:t>
    </dgm:pt>
    <dgm:pt modelId="{3E9CEA31-6919-1946-8C34-AD248FB62C38}" type="sibTrans" cxnId="{9418E083-8F62-8146-BC22-E3FA9E8E52E8}">
      <dgm:prSet/>
      <dgm:spPr/>
      <dgm:t>
        <a:bodyPr/>
        <a:lstStyle/>
        <a:p>
          <a:endParaRPr lang="en-US"/>
        </a:p>
      </dgm:t>
    </dgm:pt>
    <dgm:pt modelId="{CDE6EA31-38E6-AC4C-A36E-F6A014946D77}">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6600"/>
          </a:solidFill>
        </a:ln>
      </dgm:spPr>
      <dgm:t>
        <a:bodyPr/>
        <a:lstStyle/>
        <a:p>
          <a:r>
            <a:rPr lang="en-US" sz="1000" b="1" i="0" dirty="0">
              <a:solidFill>
                <a:srgbClr val="000000"/>
              </a:solidFill>
              <a:latin typeface="Helvetica"/>
              <a:cs typeface="Helvetica"/>
            </a:rPr>
            <a:t>Partnerships</a:t>
          </a:r>
        </a:p>
      </dgm:t>
    </dgm:pt>
    <dgm:pt modelId="{8C7965E9-7B2E-754C-83AE-057A52CAADD8}" type="parTrans" cxnId="{3AFF2587-CFE8-9640-BD59-A12370473756}">
      <dgm:prSet/>
      <dgm:spPr/>
      <dgm:t>
        <a:bodyPr/>
        <a:lstStyle/>
        <a:p>
          <a:endParaRPr lang="en-US"/>
        </a:p>
      </dgm:t>
    </dgm:pt>
    <dgm:pt modelId="{F6331E5B-2E8E-5D41-B43B-D69717F3F70F}" type="sibTrans" cxnId="{3AFF2587-CFE8-9640-BD59-A12370473756}">
      <dgm:prSet/>
      <dgm:spPr/>
      <dgm:t>
        <a:bodyPr/>
        <a:lstStyle/>
        <a:p>
          <a:endParaRPr lang="en-US"/>
        </a:p>
      </dgm:t>
    </dgm:pt>
    <dgm:pt modelId="{234A9E3F-FAAC-D241-BAED-BAD02DADA2BC}">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660066"/>
          </a:solidFill>
        </a:ln>
      </dgm:spPr>
      <dgm:t>
        <a:bodyPr/>
        <a:lstStyle/>
        <a:p>
          <a:r>
            <a:rPr lang="en-US" sz="1000" b="1" i="0" dirty="0">
              <a:solidFill>
                <a:srgbClr val="000000"/>
              </a:solidFill>
              <a:latin typeface="Helvetica"/>
              <a:cs typeface="Helvetica"/>
            </a:rPr>
            <a:t>Funding</a:t>
          </a:r>
        </a:p>
      </dgm:t>
    </dgm:pt>
    <dgm:pt modelId="{18957E7B-DCAA-A84F-8A35-B94C426248E6}" type="parTrans" cxnId="{901341D0-D68A-DD4A-A1F5-20BFBA8E562C}">
      <dgm:prSet/>
      <dgm:spPr/>
      <dgm:t>
        <a:bodyPr/>
        <a:lstStyle/>
        <a:p>
          <a:endParaRPr lang="en-US"/>
        </a:p>
      </dgm:t>
    </dgm:pt>
    <dgm:pt modelId="{D6BE56CE-13EA-0A49-8ECE-1F9D06E8FA51}" type="sibTrans" cxnId="{901341D0-D68A-DD4A-A1F5-20BFBA8E562C}">
      <dgm:prSet/>
      <dgm:spPr/>
      <dgm:t>
        <a:bodyPr/>
        <a:lstStyle/>
        <a:p>
          <a:endParaRPr lang="en-US"/>
        </a:p>
      </dgm:t>
    </dgm:pt>
    <dgm:pt modelId="{6AF4FD51-660A-9F4D-99AA-FCE576318936}">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0000"/>
          </a:solidFill>
        </a:ln>
      </dgm:spPr>
      <dgm:t>
        <a:bodyPr/>
        <a:lstStyle/>
        <a:p>
          <a:r>
            <a:rPr lang="en-US" sz="1000" b="1" i="0" dirty="0">
              <a:solidFill>
                <a:srgbClr val="000000"/>
              </a:solidFill>
              <a:latin typeface="Helvetica"/>
              <a:cs typeface="Helvetica"/>
            </a:rPr>
            <a:t>Labs</a:t>
          </a:r>
        </a:p>
      </dgm:t>
    </dgm:pt>
    <dgm:pt modelId="{92BF04F9-B08F-D24B-AB24-29D5B5C2FD29}" type="parTrans" cxnId="{F5375FDA-EFB7-C446-B748-3EFD34EFC5FA}">
      <dgm:prSet/>
      <dgm:spPr/>
      <dgm:t>
        <a:bodyPr/>
        <a:lstStyle/>
        <a:p>
          <a:endParaRPr lang="en-US"/>
        </a:p>
      </dgm:t>
    </dgm:pt>
    <dgm:pt modelId="{E076602C-9D2B-5940-850F-C96155908C6A}" type="sibTrans" cxnId="{F5375FDA-EFB7-C446-B748-3EFD34EFC5FA}">
      <dgm:prSet/>
      <dgm:spPr/>
      <dgm:t>
        <a:bodyPr/>
        <a:lstStyle/>
        <a:p>
          <a:endParaRPr lang="en-US"/>
        </a:p>
      </dgm:t>
    </dgm:pt>
    <dgm:pt modelId="{7CDEC479-3E13-E245-A9DA-23FFAF912055}">
      <dgm:prSet phldrT="[Text]" phldr="1"/>
      <dgm:spPr/>
      <dgm:t>
        <a:bodyPr/>
        <a:lstStyle/>
        <a:p>
          <a:endParaRPr lang="en-US"/>
        </a:p>
      </dgm:t>
    </dgm:pt>
    <dgm:pt modelId="{C54AB101-678A-DE42-9AAF-1B2AE3958B9A}" type="parTrans" cxnId="{480A40D0-86AC-3E4B-AC92-39F5E4F3188A}">
      <dgm:prSet/>
      <dgm:spPr/>
      <dgm:t>
        <a:bodyPr/>
        <a:lstStyle/>
        <a:p>
          <a:endParaRPr lang="en-US"/>
        </a:p>
      </dgm:t>
    </dgm:pt>
    <dgm:pt modelId="{8F8C20CF-3E1B-B14D-A5AB-33A4BF3C13A9}" type="sibTrans" cxnId="{480A40D0-86AC-3E4B-AC92-39F5E4F3188A}">
      <dgm:prSet/>
      <dgm:spPr/>
      <dgm:t>
        <a:bodyPr/>
        <a:lstStyle/>
        <a:p>
          <a:endParaRPr lang="en-US"/>
        </a:p>
      </dgm:t>
    </dgm:pt>
    <dgm:pt modelId="{2386249A-3F8E-E54B-9520-CD80E79464C0}">
      <dgm:prSet phldrT="[Text]" phldr="1"/>
      <dgm:spPr/>
      <dgm:t>
        <a:bodyPr/>
        <a:lstStyle/>
        <a:p>
          <a:endParaRPr lang="en-US"/>
        </a:p>
      </dgm:t>
    </dgm:pt>
    <dgm:pt modelId="{46B379EB-869D-7845-A6AB-8335A151FA4E}" type="parTrans" cxnId="{2D3E6314-7C6F-2145-98E7-363C04E0BB9D}">
      <dgm:prSet/>
      <dgm:spPr/>
      <dgm:t>
        <a:bodyPr/>
        <a:lstStyle/>
        <a:p>
          <a:endParaRPr lang="en-US"/>
        </a:p>
      </dgm:t>
    </dgm:pt>
    <dgm:pt modelId="{4414063F-3218-4A49-878B-22FA45ABA744}" type="sibTrans" cxnId="{2D3E6314-7C6F-2145-98E7-363C04E0BB9D}">
      <dgm:prSet/>
      <dgm:spPr/>
      <dgm:t>
        <a:bodyPr/>
        <a:lstStyle/>
        <a:p>
          <a:endParaRPr lang="en-US"/>
        </a:p>
      </dgm:t>
    </dgm:pt>
    <dgm:pt modelId="{13B8FE92-F44F-B945-91D2-66A1EF62B146}">
      <dgm:prSet phldrT="[Text]" phldr="1"/>
      <dgm:spPr/>
      <dgm:t>
        <a:bodyPr/>
        <a:lstStyle/>
        <a:p>
          <a:endParaRPr lang="en-US"/>
        </a:p>
      </dgm:t>
    </dgm:pt>
    <dgm:pt modelId="{6258C17E-29E8-3746-B800-8524C38FA58C}" type="parTrans" cxnId="{34F26E10-7307-374C-9A01-EBABBC7EA6F4}">
      <dgm:prSet/>
      <dgm:spPr/>
      <dgm:t>
        <a:bodyPr/>
        <a:lstStyle/>
        <a:p>
          <a:endParaRPr lang="en-US"/>
        </a:p>
      </dgm:t>
    </dgm:pt>
    <dgm:pt modelId="{B502BE3A-A1DE-AA4D-8FBF-3197BFD8F357}" type="sibTrans" cxnId="{34F26E10-7307-374C-9A01-EBABBC7EA6F4}">
      <dgm:prSet/>
      <dgm:spPr/>
      <dgm:t>
        <a:bodyPr/>
        <a:lstStyle/>
        <a:p>
          <a:endParaRPr lang="en-US"/>
        </a:p>
      </dgm:t>
    </dgm:pt>
    <dgm:pt modelId="{E288F539-55CE-224F-AC59-74FA44B232B5}">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00FF"/>
          </a:solidFill>
        </a:ln>
      </dgm:spPr>
      <dgm:t>
        <a:bodyPr/>
        <a:lstStyle/>
        <a:p>
          <a:r>
            <a:rPr lang="en-US" sz="1000" b="1" i="0" dirty="0">
              <a:solidFill>
                <a:srgbClr val="000000"/>
              </a:solidFill>
              <a:latin typeface="Helvetica"/>
              <a:cs typeface="Helvetica"/>
            </a:rPr>
            <a:t>Social Enterprise</a:t>
          </a:r>
        </a:p>
      </dgm:t>
    </dgm:pt>
    <dgm:pt modelId="{091CB6A4-2FE7-6947-BB73-8056D3ABA7D7}" type="parTrans" cxnId="{BE71FCD9-B9DB-0F46-A26B-CC6AF068D7FD}">
      <dgm:prSet/>
      <dgm:spPr/>
      <dgm:t>
        <a:bodyPr/>
        <a:lstStyle/>
        <a:p>
          <a:endParaRPr lang="en-US"/>
        </a:p>
      </dgm:t>
    </dgm:pt>
    <dgm:pt modelId="{5D273F3F-E278-9E40-8ECD-86C664759467}" type="sibTrans" cxnId="{BE71FCD9-B9DB-0F46-A26B-CC6AF068D7FD}">
      <dgm:prSet/>
      <dgm:spPr/>
      <dgm:t>
        <a:bodyPr/>
        <a:lstStyle/>
        <a:p>
          <a:endParaRPr lang="en-US"/>
        </a:p>
      </dgm:t>
    </dgm:pt>
    <dgm:pt modelId="{2A58C6DA-32AC-854B-9612-B1EE47171657}">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008000"/>
          </a:solidFill>
        </a:ln>
      </dgm:spPr>
      <dgm:t>
        <a:bodyPr/>
        <a:lstStyle/>
        <a:p>
          <a:r>
            <a:rPr lang="en-US" sz="1000" b="1" i="0" dirty="0">
              <a:solidFill>
                <a:srgbClr val="000000"/>
              </a:solidFill>
              <a:latin typeface="Helvetica"/>
              <a:cs typeface="Helvetica"/>
            </a:rPr>
            <a:t>Integration</a:t>
          </a:r>
        </a:p>
      </dgm:t>
    </dgm:pt>
    <dgm:pt modelId="{F528C570-7876-E847-B3FE-E71808A3CC80}" type="parTrans" cxnId="{FE546718-357A-2B4C-93B7-E5C0B4451B26}">
      <dgm:prSet/>
      <dgm:spPr/>
      <dgm:t>
        <a:bodyPr/>
        <a:lstStyle/>
        <a:p>
          <a:endParaRPr lang="en-US"/>
        </a:p>
      </dgm:t>
    </dgm:pt>
    <dgm:pt modelId="{B6EAF90C-B9B7-874C-B9AD-55FECB717C50}" type="sibTrans" cxnId="{FE546718-357A-2B4C-93B7-E5C0B4451B26}">
      <dgm:prSet/>
      <dgm:spPr/>
      <dgm:t>
        <a:bodyPr/>
        <a:lstStyle/>
        <a:p>
          <a:endParaRPr lang="en-US"/>
        </a:p>
      </dgm:t>
    </dgm:pt>
    <dgm:pt modelId="{43D3490F-1463-D74C-BCEA-C40C79231993}">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FF00"/>
          </a:solidFill>
        </a:ln>
      </dgm:spPr>
      <dgm:t>
        <a:bodyPr/>
        <a:lstStyle/>
        <a:p>
          <a:r>
            <a:rPr lang="en-US" sz="1000" b="1" i="0" dirty="0">
              <a:solidFill>
                <a:srgbClr val="000000"/>
              </a:solidFill>
              <a:latin typeface="Helvetica"/>
              <a:cs typeface="Helvetica"/>
            </a:rPr>
            <a:t>Capacity-Building</a:t>
          </a:r>
        </a:p>
      </dgm:t>
    </dgm:pt>
    <dgm:pt modelId="{561FDBEA-816C-534C-A38C-829ABC797657}" type="parTrans" cxnId="{881C4B8B-E292-464C-A061-C4889A3A3940}">
      <dgm:prSet/>
      <dgm:spPr/>
      <dgm:t>
        <a:bodyPr/>
        <a:lstStyle/>
        <a:p>
          <a:endParaRPr lang="en-US"/>
        </a:p>
      </dgm:t>
    </dgm:pt>
    <dgm:pt modelId="{5E30BBA8-6772-8F49-B3B9-14A96498E5BA}" type="sibTrans" cxnId="{881C4B8B-E292-464C-A061-C4889A3A3940}">
      <dgm:prSet/>
      <dgm:spPr/>
      <dgm:t>
        <a:bodyPr/>
        <a:lstStyle/>
        <a:p>
          <a:endParaRPr lang="en-US"/>
        </a:p>
      </dgm:t>
    </dgm:pt>
    <dgm:pt modelId="{538F1D8D-5093-0C46-A34B-B25342F3AD96}">
      <dgm:prSet phldrT="[Text]"/>
      <dgm:spPr/>
      <dgm:t>
        <a:bodyPr/>
        <a:lstStyle/>
        <a:p>
          <a:endParaRPr lang="en-US" dirty="0"/>
        </a:p>
      </dgm:t>
    </dgm:pt>
    <dgm:pt modelId="{6CEAE55E-5A38-7642-B585-222305DC9454}" type="parTrans" cxnId="{797DC9BC-1915-5D41-B61D-C170476226A6}">
      <dgm:prSet/>
      <dgm:spPr/>
      <dgm:t>
        <a:bodyPr/>
        <a:lstStyle/>
        <a:p>
          <a:endParaRPr lang="en-US"/>
        </a:p>
      </dgm:t>
    </dgm:pt>
    <dgm:pt modelId="{AC57CB14-9B87-BD42-8522-5A2D09708D78}" type="sibTrans" cxnId="{797DC9BC-1915-5D41-B61D-C170476226A6}">
      <dgm:prSet/>
      <dgm:spPr/>
      <dgm:t>
        <a:bodyPr/>
        <a:lstStyle/>
        <a:p>
          <a:endParaRPr lang="en-US"/>
        </a:p>
      </dgm:t>
    </dgm:pt>
    <dgm:pt modelId="{832902B5-1281-2048-A883-62A6E9D319C5}">
      <dgm:prSet phldrT="[Text]" custT="1"/>
      <dgm:spPr>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0000"/>
          </a:solidFill>
        </a:ln>
      </dgm:spPr>
      <dgm:t>
        <a:bodyPr/>
        <a:lstStyle/>
        <a:p>
          <a:endParaRPr lang="en-US" dirty="0"/>
        </a:p>
      </dgm:t>
    </dgm:pt>
    <dgm:pt modelId="{D12ED118-ACC1-1247-8B5C-E0B33506BBB6}" type="parTrans" cxnId="{B649705B-CC04-6041-A38A-909A47E63B7E}">
      <dgm:prSet/>
      <dgm:spPr/>
      <dgm:t>
        <a:bodyPr/>
        <a:lstStyle/>
        <a:p>
          <a:endParaRPr lang="en-US"/>
        </a:p>
      </dgm:t>
    </dgm:pt>
    <dgm:pt modelId="{871CE0FB-3594-A141-997B-D38D2B04C350}" type="sibTrans" cxnId="{B649705B-CC04-6041-A38A-909A47E63B7E}">
      <dgm:prSet/>
      <dgm:spPr/>
      <dgm:t>
        <a:bodyPr/>
        <a:lstStyle/>
        <a:p>
          <a:endParaRPr lang="en-US"/>
        </a:p>
      </dgm:t>
    </dgm:pt>
    <dgm:pt modelId="{AF2D7938-026C-2C40-AD12-4FAAADC7AEB5}" type="pres">
      <dgm:prSet presAssocID="{A367258D-C957-3F46-8F4F-DE6FC3B8DF53}" presName="cycle" presStyleCnt="0">
        <dgm:presLayoutVars>
          <dgm:chMax val="1"/>
          <dgm:dir/>
          <dgm:animLvl val="ctr"/>
          <dgm:resizeHandles val="exact"/>
        </dgm:presLayoutVars>
      </dgm:prSet>
      <dgm:spPr/>
      <dgm:t>
        <a:bodyPr/>
        <a:lstStyle/>
        <a:p>
          <a:endParaRPr lang="en-US"/>
        </a:p>
      </dgm:t>
    </dgm:pt>
    <dgm:pt modelId="{E6A00077-DF7A-574C-AB9B-72C3BBE70E7D}" type="pres">
      <dgm:prSet presAssocID="{EE54F48D-F458-254A-8BEC-47D0B91925ED}" presName="centerShape" presStyleLbl="node0" presStyleIdx="0" presStyleCnt="1" custLinFactNeighborX="-17631" custLinFactNeighborY="-13435"/>
      <dgm:spPr/>
      <dgm:t>
        <a:bodyPr/>
        <a:lstStyle/>
        <a:p>
          <a:endParaRPr lang="en-US"/>
        </a:p>
      </dgm:t>
    </dgm:pt>
    <dgm:pt modelId="{30208360-146F-2E46-88AA-17A622001276}" type="pres">
      <dgm:prSet presAssocID="{024F55E0-6006-3144-8062-A9E08C45A653}" presName="Name9" presStyleLbl="parChTrans1D2" presStyleIdx="0" presStyleCnt="7"/>
      <dgm:spPr/>
      <dgm:t>
        <a:bodyPr/>
        <a:lstStyle/>
        <a:p>
          <a:endParaRPr lang="en-US"/>
        </a:p>
      </dgm:t>
    </dgm:pt>
    <dgm:pt modelId="{1D825022-1552-E548-A505-DAA809D2E25F}" type="pres">
      <dgm:prSet presAssocID="{024F55E0-6006-3144-8062-A9E08C45A653}" presName="connTx" presStyleLbl="parChTrans1D2" presStyleIdx="0" presStyleCnt="7"/>
      <dgm:spPr/>
      <dgm:t>
        <a:bodyPr/>
        <a:lstStyle/>
        <a:p>
          <a:endParaRPr lang="en-US"/>
        </a:p>
      </dgm:t>
    </dgm:pt>
    <dgm:pt modelId="{44ECD041-1EA1-A142-800C-D60BF3A6E60A}" type="pres">
      <dgm:prSet presAssocID="{6D2F99C5-1A32-FC4F-8801-817D897692E2}" presName="node" presStyleLbl="node1" presStyleIdx="0" presStyleCnt="7" custScaleX="122997" custScaleY="120674" custRadScaleRad="123018" custRadScaleInc="158787">
        <dgm:presLayoutVars>
          <dgm:bulletEnabled val="1"/>
        </dgm:presLayoutVars>
      </dgm:prSet>
      <dgm:spPr/>
      <dgm:t>
        <a:bodyPr/>
        <a:lstStyle/>
        <a:p>
          <a:endParaRPr lang="en-US"/>
        </a:p>
      </dgm:t>
    </dgm:pt>
    <dgm:pt modelId="{32E24E8D-6409-7C4E-8706-8AAA92E7B9EA}" type="pres">
      <dgm:prSet presAssocID="{8C7965E9-7B2E-754C-83AE-057A52CAADD8}" presName="Name9" presStyleLbl="parChTrans1D2" presStyleIdx="1" presStyleCnt="7"/>
      <dgm:spPr/>
      <dgm:t>
        <a:bodyPr/>
        <a:lstStyle/>
        <a:p>
          <a:endParaRPr lang="en-US"/>
        </a:p>
      </dgm:t>
    </dgm:pt>
    <dgm:pt modelId="{808A6D67-9222-B448-98F7-827373FB3FC6}" type="pres">
      <dgm:prSet presAssocID="{8C7965E9-7B2E-754C-83AE-057A52CAADD8}" presName="connTx" presStyleLbl="parChTrans1D2" presStyleIdx="1" presStyleCnt="7"/>
      <dgm:spPr/>
      <dgm:t>
        <a:bodyPr/>
        <a:lstStyle/>
        <a:p>
          <a:endParaRPr lang="en-US"/>
        </a:p>
      </dgm:t>
    </dgm:pt>
    <dgm:pt modelId="{023A5440-4677-7E45-8D2F-C1A70886A07C}" type="pres">
      <dgm:prSet presAssocID="{CDE6EA31-38E6-AC4C-A36E-F6A014946D77}" presName="node" presStyleLbl="node1" presStyleIdx="1" presStyleCnt="7" custScaleX="139914" custScaleY="135538" custRadScaleRad="164517" custRadScaleInc="94005">
        <dgm:presLayoutVars>
          <dgm:bulletEnabled val="1"/>
        </dgm:presLayoutVars>
      </dgm:prSet>
      <dgm:spPr/>
      <dgm:t>
        <a:bodyPr/>
        <a:lstStyle/>
        <a:p>
          <a:endParaRPr lang="en-US"/>
        </a:p>
      </dgm:t>
    </dgm:pt>
    <dgm:pt modelId="{E5D8ABD2-0A92-6844-AD07-0AC1EBAC6BA7}" type="pres">
      <dgm:prSet presAssocID="{18957E7B-DCAA-A84F-8A35-B94C426248E6}" presName="Name9" presStyleLbl="parChTrans1D2" presStyleIdx="2" presStyleCnt="7"/>
      <dgm:spPr/>
      <dgm:t>
        <a:bodyPr/>
        <a:lstStyle/>
        <a:p>
          <a:endParaRPr lang="en-US"/>
        </a:p>
      </dgm:t>
    </dgm:pt>
    <dgm:pt modelId="{609AC70F-EEEA-224B-BECF-EA3D8F4C1A82}" type="pres">
      <dgm:prSet presAssocID="{18957E7B-DCAA-A84F-8A35-B94C426248E6}" presName="connTx" presStyleLbl="parChTrans1D2" presStyleIdx="2" presStyleCnt="7"/>
      <dgm:spPr/>
      <dgm:t>
        <a:bodyPr/>
        <a:lstStyle/>
        <a:p>
          <a:endParaRPr lang="en-US"/>
        </a:p>
      </dgm:t>
    </dgm:pt>
    <dgm:pt modelId="{BC249757-4A78-D247-B7AE-F416A9DC6E6E}" type="pres">
      <dgm:prSet presAssocID="{234A9E3F-FAAC-D241-BAED-BAD02DADA2BC}" presName="node" presStyleLbl="node1" presStyleIdx="2" presStyleCnt="7" custRadScaleRad="115409" custRadScaleInc="-497401">
        <dgm:presLayoutVars>
          <dgm:bulletEnabled val="1"/>
        </dgm:presLayoutVars>
      </dgm:prSet>
      <dgm:spPr/>
      <dgm:t>
        <a:bodyPr/>
        <a:lstStyle/>
        <a:p>
          <a:endParaRPr lang="en-US"/>
        </a:p>
      </dgm:t>
    </dgm:pt>
    <dgm:pt modelId="{09BFA3BE-13E4-594A-81E7-918958367B24}" type="pres">
      <dgm:prSet presAssocID="{091CB6A4-2FE7-6947-BB73-8056D3ABA7D7}" presName="Name9" presStyleLbl="parChTrans1D2" presStyleIdx="3" presStyleCnt="7"/>
      <dgm:spPr/>
      <dgm:t>
        <a:bodyPr/>
        <a:lstStyle/>
        <a:p>
          <a:endParaRPr lang="en-US"/>
        </a:p>
      </dgm:t>
    </dgm:pt>
    <dgm:pt modelId="{9B597CD3-4574-504E-9D75-6972276D3307}" type="pres">
      <dgm:prSet presAssocID="{091CB6A4-2FE7-6947-BB73-8056D3ABA7D7}" presName="connTx" presStyleLbl="parChTrans1D2" presStyleIdx="3" presStyleCnt="7"/>
      <dgm:spPr/>
      <dgm:t>
        <a:bodyPr/>
        <a:lstStyle/>
        <a:p>
          <a:endParaRPr lang="en-US"/>
        </a:p>
      </dgm:t>
    </dgm:pt>
    <dgm:pt modelId="{A9FE4CA9-2570-EE4F-913F-2ECF31B294BB}" type="pres">
      <dgm:prSet presAssocID="{E288F539-55CE-224F-AC59-74FA44B232B5}" presName="node" presStyleLbl="node1" presStyleIdx="3" presStyleCnt="7" custScaleX="122595" custScaleY="117224" custRadScaleRad="96095" custRadScaleInc="-37146">
        <dgm:presLayoutVars>
          <dgm:bulletEnabled val="1"/>
        </dgm:presLayoutVars>
      </dgm:prSet>
      <dgm:spPr/>
      <dgm:t>
        <a:bodyPr/>
        <a:lstStyle/>
        <a:p>
          <a:endParaRPr lang="en-US"/>
        </a:p>
      </dgm:t>
    </dgm:pt>
    <dgm:pt modelId="{11426641-D077-FC44-9212-3BC530B1D780}" type="pres">
      <dgm:prSet presAssocID="{F528C570-7876-E847-B3FE-E71808A3CC80}" presName="Name9" presStyleLbl="parChTrans1D2" presStyleIdx="4" presStyleCnt="7"/>
      <dgm:spPr/>
      <dgm:t>
        <a:bodyPr/>
        <a:lstStyle/>
        <a:p>
          <a:endParaRPr lang="en-US"/>
        </a:p>
      </dgm:t>
    </dgm:pt>
    <dgm:pt modelId="{A8E730E6-22A8-D348-BEA7-272948820307}" type="pres">
      <dgm:prSet presAssocID="{F528C570-7876-E847-B3FE-E71808A3CC80}" presName="connTx" presStyleLbl="parChTrans1D2" presStyleIdx="4" presStyleCnt="7"/>
      <dgm:spPr/>
      <dgm:t>
        <a:bodyPr/>
        <a:lstStyle/>
        <a:p>
          <a:endParaRPr lang="en-US"/>
        </a:p>
      </dgm:t>
    </dgm:pt>
    <dgm:pt modelId="{46BA9C54-4CA7-BD43-94A8-92D5DB7B55A9}" type="pres">
      <dgm:prSet presAssocID="{2A58C6DA-32AC-854B-9612-B1EE47171657}" presName="node" presStyleLbl="node1" presStyleIdx="4" presStyleCnt="7" custScaleX="131260" custScaleY="127494" custRadScaleRad="110161" custRadScaleInc="161005">
        <dgm:presLayoutVars>
          <dgm:bulletEnabled val="1"/>
        </dgm:presLayoutVars>
      </dgm:prSet>
      <dgm:spPr/>
      <dgm:t>
        <a:bodyPr/>
        <a:lstStyle/>
        <a:p>
          <a:endParaRPr lang="en-US"/>
        </a:p>
      </dgm:t>
    </dgm:pt>
    <dgm:pt modelId="{CF81A860-A2DF-3B48-BF19-DC8B255B666C}" type="pres">
      <dgm:prSet presAssocID="{561FDBEA-816C-534C-A38C-829ABC797657}" presName="Name9" presStyleLbl="parChTrans1D2" presStyleIdx="5" presStyleCnt="7"/>
      <dgm:spPr/>
      <dgm:t>
        <a:bodyPr/>
        <a:lstStyle/>
        <a:p>
          <a:endParaRPr lang="en-US"/>
        </a:p>
      </dgm:t>
    </dgm:pt>
    <dgm:pt modelId="{1EB0CE87-6340-094B-A298-D1CDEFF5BC23}" type="pres">
      <dgm:prSet presAssocID="{561FDBEA-816C-534C-A38C-829ABC797657}" presName="connTx" presStyleLbl="parChTrans1D2" presStyleIdx="5" presStyleCnt="7"/>
      <dgm:spPr/>
      <dgm:t>
        <a:bodyPr/>
        <a:lstStyle/>
        <a:p>
          <a:endParaRPr lang="en-US"/>
        </a:p>
      </dgm:t>
    </dgm:pt>
    <dgm:pt modelId="{5529F276-FBBF-6049-9914-30D5FEAA026E}" type="pres">
      <dgm:prSet presAssocID="{43D3490F-1463-D74C-BCEA-C40C79231993}" presName="node" presStyleLbl="node1" presStyleIdx="5" presStyleCnt="7" custRadScaleRad="93313" custRadScaleInc="-627995">
        <dgm:presLayoutVars>
          <dgm:bulletEnabled val="1"/>
        </dgm:presLayoutVars>
      </dgm:prSet>
      <dgm:spPr/>
      <dgm:t>
        <a:bodyPr/>
        <a:lstStyle/>
        <a:p>
          <a:endParaRPr lang="en-US"/>
        </a:p>
      </dgm:t>
    </dgm:pt>
    <dgm:pt modelId="{2CE8B827-1571-704D-B4D5-F38D0F708727}" type="pres">
      <dgm:prSet presAssocID="{92BF04F9-B08F-D24B-AB24-29D5B5C2FD29}" presName="Name9" presStyleLbl="parChTrans1D2" presStyleIdx="6" presStyleCnt="7"/>
      <dgm:spPr/>
      <dgm:t>
        <a:bodyPr/>
        <a:lstStyle/>
        <a:p>
          <a:endParaRPr lang="en-US"/>
        </a:p>
      </dgm:t>
    </dgm:pt>
    <dgm:pt modelId="{18642B3E-98B1-A74E-A151-3EBD5AA68722}" type="pres">
      <dgm:prSet presAssocID="{92BF04F9-B08F-D24B-AB24-29D5B5C2FD29}" presName="connTx" presStyleLbl="parChTrans1D2" presStyleIdx="6" presStyleCnt="7"/>
      <dgm:spPr/>
      <dgm:t>
        <a:bodyPr/>
        <a:lstStyle/>
        <a:p>
          <a:endParaRPr lang="en-US"/>
        </a:p>
      </dgm:t>
    </dgm:pt>
    <dgm:pt modelId="{2DEBDE80-8160-B043-91B3-AFA8DA3B60D8}" type="pres">
      <dgm:prSet presAssocID="{6AF4FD51-660A-9F4D-99AA-FCE576318936}" presName="node" presStyleLbl="node1" presStyleIdx="6" presStyleCnt="7" custScaleX="78300" custScaleY="76752" custRadScaleRad="164897" custRadScaleInc="-49728">
        <dgm:presLayoutVars>
          <dgm:bulletEnabled val="1"/>
        </dgm:presLayoutVars>
      </dgm:prSet>
      <dgm:spPr/>
      <dgm:t>
        <a:bodyPr/>
        <a:lstStyle/>
        <a:p>
          <a:endParaRPr lang="en-US"/>
        </a:p>
      </dgm:t>
    </dgm:pt>
  </dgm:ptLst>
  <dgm:cxnLst>
    <dgm:cxn modelId="{51663FF1-F008-BD40-BA08-7B53D18F338E}" type="presOf" srcId="{561FDBEA-816C-534C-A38C-829ABC797657}" destId="{CF81A860-A2DF-3B48-BF19-DC8B255B666C}" srcOrd="0" destOrd="0" presId="urn:microsoft.com/office/officeart/2005/8/layout/radial1"/>
    <dgm:cxn modelId="{F5375FDA-EFB7-C446-B748-3EFD34EFC5FA}" srcId="{EE54F48D-F458-254A-8BEC-47D0B91925ED}" destId="{6AF4FD51-660A-9F4D-99AA-FCE576318936}" srcOrd="6" destOrd="0" parTransId="{92BF04F9-B08F-D24B-AB24-29D5B5C2FD29}" sibTransId="{E076602C-9D2B-5940-850F-C96155908C6A}"/>
    <dgm:cxn modelId="{8B1A6ECA-3C7E-D249-9C4B-BB111939E9FC}" type="presOf" srcId="{18957E7B-DCAA-A84F-8A35-B94C426248E6}" destId="{609AC70F-EEEA-224B-BECF-EA3D8F4C1A82}" srcOrd="1" destOrd="0" presId="urn:microsoft.com/office/officeart/2005/8/layout/radial1"/>
    <dgm:cxn modelId="{C82F026F-6FBB-AC49-A031-78DB8B8B444C}" srcId="{A367258D-C957-3F46-8F4F-DE6FC3B8DF53}" destId="{EE54F48D-F458-254A-8BEC-47D0B91925ED}" srcOrd="0" destOrd="0" parTransId="{7F1542ED-546E-2E4D-88D7-63CB139FA8C9}" sibTransId="{CAECDC22-29AF-5D46-A923-55D700C3DDF1}"/>
    <dgm:cxn modelId="{DA98B9B9-9CE1-9740-83ED-D5F1372A0C0E}" type="presOf" srcId="{F528C570-7876-E847-B3FE-E71808A3CC80}" destId="{11426641-D077-FC44-9212-3BC530B1D780}" srcOrd="0" destOrd="0" presId="urn:microsoft.com/office/officeart/2005/8/layout/radial1"/>
    <dgm:cxn modelId="{4F0AB40E-C42E-8748-A3BC-F3A8386784A0}" type="presOf" srcId="{024F55E0-6006-3144-8062-A9E08C45A653}" destId="{30208360-146F-2E46-88AA-17A622001276}" srcOrd="0" destOrd="0" presId="urn:microsoft.com/office/officeart/2005/8/layout/radial1"/>
    <dgm:cxn modelId="{37EF6168-8CE4-DE40-9635-6E827EAE3CE9}" type="presOf" srcId="{EE54F48D-F458-254A-8BEC-47D0B91925ED}" destId="{E6A00077-DF7A-574C-AB9B-72C3BBE70E7D}" srcOrd="0" destOrd="0" presId="urn:microsoft.com/office/officeart/2005/8/layout/radial1"/>
    <dgm:cxn modelId="{251F6CAD-4966-F04C-ACF6-E6ECD6554346}" type="presOf" srcId="{091CB6A4-2FE7-6947-BB73-8056D3ABA7D7}" destId="{9B597CD3-4574-504E-9D75-6972276D3307}" srcOrd="1" destOrd="0" presId="urn:microsoft.com/office/officeart/2005/8/layout/radial1"/>
    <dgm:cxn modelId="{17FAE7DE-D09F-ED4A-B3D2-102F9EB14942}" type="presOf" srcId="{CDE6EA31-38E6-AC4C-A36E-F6A014946D77}" destId="{023A5440-4677-7E45-8D2F-C1A70886A07C}" srcOrd="0" destOrd="0" presId="urn:microsoft.com/office/officeart/2005/8/layout/radial1"/>
    <dgm:cxn modelId="{F2EA4EFD-5C0B-A245-8F62-1DC41325C92A}" type="presOf" srcId="{F528C570-7876-E847-B3FE-E71808A3CC80}" destId="{A8E730E6-22A8-D348-BEA7-272948820307}" srcOrd="1" destOrd="0" presId="urn:microsoft.com/office/officeart/2005/8/layout/radial1"/>
    <dgm:cxn modelId="{EDFE1750-0A7E-E844-9288-9ECA4B32F785}" type="presOf" srcId="{E288F539-55CE-224F-AC59-74FA44B232B5}" destId="{A9FE4CA9-2570-EE4F-913F-2ECF31B294BB}" srcOrd="0" destOrd="0" presId="urn:microsoft.com/office/officeart/2005/8/layout/radial1"/>
    <dgm:cxn modelId="{9418E083-8F62-8146-BC22-E3FA9E8E52E8}" srcId="{EE54F48D-F458-254A-8BEC-47D0B91925ED}" destId="{6D2F99C5-1A32-FC4F-8801-817D897692E2}" srcOrd="0" destOrd="0" parTransId="{024F55E0-6006-3144-8062-A9E08C45A653}" sibTransId="{3E9CEA31-6919-1946-8C34-AD248FB62C38}"/>
    <dgm:cxn modelId="{D7309144-D6C7-664F-BBFD-92CA98EF5C9E}" type="presOf" srcId="{92BF04F9-B08F-D24B-AB24-29D5B5C2FD29}" destId="{18642B3E-98B1-A74E-A151-3EBD5AA68722}" srcOrd="1" destOrd="0" presId="urn:microsoft.com/office/officeart/2005/8/layout/radial1"/>
    <dgm:cxn modelId="{E40B656E-1697-F54C-8438-966113985BF6}" type="presOf" srcId="{8C7965E9-7B2E-754C-83AE-057A52CAADD8}" destId="{32E24E8D-6409-7C4E-8706-8AAA92E7B9EA}" srcOrd="0" destOrd="0" presId="urn:microsoft.com/office/officeart/2005/8/layout/radial1"/>
    <dgm:cxn modelId="{3AFF2587-CFE8-9640-BD59-A12370473756}" srcId="{EE54F48D-F458-254A-8BEC-47D0B91925ED}" destId="{CDE6EA31-38E6-AC4C-A36E-F6A014946D77}" srcOrd="1" destOrd="0" parTransId="{8C7965E9-7B2E-754C-83AE-057A52CAADD8}" sibTransId="{F6331E5B-2E8E-5D41-B43B-D69717F3F70F}"/>
    <dgm:cxn modelId="{797DC9BC-1915-5D41-B61D-C170476226A6}" srcId="{A367258D-C957-3F46-8F4F-DE6FC3B8DF53}" destId="{538F1D8D-5093-0C46-A34B-B25342F3AD96}" srcOrd="2" destOrd="0" parTransId="{6CEAE55E-5A38-7642-B585-222305DC9454}" sibTransId="{AC57CB14-9B87-BD42-8522-5A2D09708D78}"/>
    <dgm:cxn modelId="{34F26E10-7307-374C-9A01-EBABBC7EA6F4}" srcId="{7CDEC479-3E13-E245-A9DA-23FFAF912055}" destId="{13B8FE92-F44F-B945-91D2-66A1EF62B146}" srcOrd="1" destOrd="0" parTransId="{6258C17E-29E8-3746-B800-8524C38FA58C}" sibTransId="{B502BE3A-A1DE-AA4D-8FBF-3197BFD8F357}"/>
    <dgm:cxn modelId="{83ED9132-07AE-B247-8CA5-4A0901D43543}" type="presOf" srcId="{561FDBEA-816C-534C-A38C-829ABC797657}" destId="{1EB0CE87-6340-094B-A298-D1CDEFF5BC23}" srcOrd="1" destOrd="0" presId="urn:microsoft.com/office/officeart/2005/8/layout/radial1"/>
    <dgm:cxn modelId="{A184EA7C-4411-C44F-88B6-9C31C96C8253}" type="presOf" srcId="{43D3490F-1463-D74C-BCEA-C40C79231993}" destId="{5529F276-FBBF-6049-9914-30D5FEAA026E}" srcOrd="0" destOrd="0" presId="urn:microsoft.com/office/officeart/2005/8/layout/radial1"/>
    <dgm:cxn modelId="{D5D73DB7-F2AA-9145-96E6-0C836110E0E6}" type="presOf" srcId="{091CB6A4-2FE7-6947-BB73-8056D3ABA7D7}" destId="{09BFA3BE-13E4-594A-81E7-918958367B24}" srcOrd="0" destOrd="0" presId="urn:microsoft.com/office/officeart/2005/8/layout/radial1"/>
    <dgm:cxn modelId="{2D3E6314-7C6F-2145-98E7-363C04E0BB9D}" srcId="{7CDEC479-3E13-E245-A9DA-23FFAF912055}" destId="{2386249A-3F8E-E54B-9520-CD80E79464C0}" srcOrd="0" destOrd="0" parTransId="{46B379EB-869D-7845-A6AB-8335A151FA4E}" sibTransId="{4414063F-3218-4A49-878B-22FA45ABA744}"/>
    <dgm:cxn modelId="{881C4B8B-E292-464C-A061-C4889A3A3940}" srcId="{EE54F48D-F458-254A-8BEC-47D0B91925ED}" destId="{43D3490F-1463-D74C-BCEA-C40C79231993}" srcOrd="5" destOrd="0" parTransId="{561FDBEA-816C-534C-A38C-829ABC797657}" sibTransId="{5E30BBA8-6772-8F49-B3B9-14A96498E5BA}"/>
    <dgm:cxn modelId="{BE71FCD9-B9DB-0F46-A26B-CC6AF068D7FD}" srcId="{EE54F48D-F458-254A-8BEC-47D0B91925ED}" destId="{E288F539-55CE-224F-AC59-74FA44B232B5}" srcOrd="3" destOrd="0" parTransId="{091CB6A4-2FE7-6947-BB73-8056D3ABA7D7}" sibTransId="{5D273F3F-E278-9E40-8ECD-86C664759467}"/>
    <dgm:cxn modelId="{47B01AF8-A140-ED48-B3C9-1240C0C6D330}" type="presOf" srcId="{A367258D-C957-3F46-8F4F-DE6FC3B8DF53}" destId="{AF2D7938-026C-2C40-AD12-4FAAADC7AEB5}" srcOrd="0" destOrd="0" presId="urn:microsoft.com/office/officeart/2005/8/layout/radial1"/>
    <dgm:cxn modelId="{C6916CF3-4450-404A-85CD-7211E784AEA1}" type="presOf" srcId="{6AF4FD51-660A-9F4D-99AA-FCE576318936}" destId="{2DEBDE80-8160-B043-91B3-AFA8DA3B60D8}" srcOrd="0" destOrd="0" presId="urn:microsoft.com/office/officeart/2005/8/layout/radial1"/>
    <dgm:cxn modelId="{901341D0-D68A-DD4A-A1F5-20BFBA8E562C}" srcId="{EE54F48D-F458-254A-8BEC-47D0B91925ED}" destId="{234A9E3F-FAAC-D241-BAED-BAD02DADA2BC}" srcOrd="2" destOrd="0" parTransId="{18957E7B-DCAA-A84F-8A35-B94C426248E6}" sibTransId="{D6BE56CE-13EA-0A49-8ECE-1F9D06E8FA51}"/>
    <dgm:cxn modelId="{8CB079BD-EB38-634A-94E6-8C9CB86894B5}" type="presOf" srcId="{8C7965E9-7B2E-754C-83AE-057A52CAADD8}" destId="{808A6D67-9222-B448-98F7-827373FB3FC6}" srcOrd="1" destOrd="0" presId="urn:microsoft.com/office/officeart/2005/8/layout/radial1"/>
    <dgm:cxn modelId="{FE546718-357A-2B4C-93B7-E5C0B4451B26}" srcId="{EE54F48D-F458-254A-8BEC-47D0B91925ED}" destId="{2A58C6DA-32AC-854B-9612-B1EE47171657}" srcOrd="4" destOrd="0" parTransId="{F528C570-7876-E847-B3FE-E71808A3CC80}" sibTransId="{B6EAF90C-B9B7-874C-B9AD-55FECB717C50}"/>
    <dgm:cxn modelId="{16B0B03D-B23C-DD40-A660-0E301555A4E2}" type="presOf" srcId="{234A9E3F-FAAC-D241-BAED-BAD02DADA2BC}" destId="{BC249757-4A78-D247-B7AE-F416A9DC6E6E}" srcOrd="0" destOrd="0" presId="urn:microsoft.com/office/officeart/2005/8/layout/radial1"/>
    <dgm:cxn modelId="{B649705B-CC04-6041-A38A-909A47E63B7E}" srcId="{A367258D-C957-3F46-8F4F-DE6FC3B8DF53}" destId="{832902B5-1281-2048-A883-62A6E9D319C5}" srcOrd="1" destOrd="0" parTransId="{D12ED118-ACC1-1247-8B5C-E0B33506BBB6}" sibTransId="{871CE0FB-3594-A141-997B-D38D2B04C350}"/>
    <dgm:cxn modelId="{EEEB56AE-E78E-6E40-8FEB-A36FDC1029CA}" type="presOf" srcId="{92BF04F9-B08F-D24B-AB24-29D5B5C2FD29}" destId="{2CE8B827-1571-704D-B4D5-F38D0F708727}" srcOrd="0" destOrd="0" presId="urn:microsoft.com/office/officeart/2005/8/layout/radial1"/>
    <dgm:cxn modelId="{395F199A-3B5A-734C-8A7E-E826A46B16EB}" type="presOf" srcId="{024F55E0-6006-3144-8062-A9E08C45A653}" destId="{1D825022-1552-E548-A505-DAA809D2E25F}" srcOrd="1" destOrd="0" presId="urn:microsoft.com/office/officeart/2005/8/layout/radial1"/>
    <dgm:cxn modelId="{FFBD3A6A-3117-0048-9CE8-88D9A8ED058F}" type="presOf" srcId="{2A58C6DA-32AC-854B-9612-B1EE47171657}" destId="{46BA9C54-4CA7-BD43-94A8-92D5DB7B55A9}" srcOrd="0" destOrd="0" presId="urn:microsoft.com/office/officeart/2005/8/layout/radial1"/>
    <dgm:cxn modelId="{480A40D0-86AC-3E4B-AC92-39F5E4F3188A}" srcId="{A367258D-C957-3F46-8F4F-DE6FC3B8DF53}" destId="{7CDEC479-3E13-E245-A9DA-23FFAF912055}" srcOrd="3" destOrd="0" parTransId="{C54AB101-678A-DE42-9AAF-1B2AE3958B9A}" sibTransId="{8F8C20CF-3E1B-B14D-A5AB-33A4BF3C13A9}"/>
    <dgm:cxn modelId="{B32C80A6-030A-9A40-BB5A-F3B75189DA76}" type="presOf" srcId="{6D2F99C5-1A32-FC4F-8801-817D897692E2}" destId="{44ECD041-1EA1-A142-800C-D60BF3A6E60A}" srcOrd="0" destOrd="0" presId="urn:microsoft.com/office/officeart/2005/8/layout/radial1"/>
    <dgm:cxn modelId="{AE767A8B-2901-ED42-B6CD-5FAEFD3F297B}" type="presOf" srcId="{18957E7B-DCAA-A84F-8A35-B94C426248E6}" destId="{E5D8ABD2-0A92-6844-AD07-0AC1EBAC6BA7}" srcOrd="0" destOrd="0" presId="urn:microsoft.com/office/officeart/2005/8/layout/radial1"/>
    <dgm:cxn modelId="{ABE0E469-FF6F-7D4C-81A4-6B31A86616F8}" type="presParOf" srcId="{AF2D7938-026C-2C40-AD12-4FAAADC7AEB5}" destId="{E6A00077-DF7A-574C-AB9B-72C3BBE70E7D}" srcOrd="0" destOrd="0" presId="urn:microsoft.com/office/officeart/2005/8/layout/radial1"/>
    <dgm:cxn modelId="{90714853-E4ED-C845-91BA-BB357B54DC13}" type="presParOf" srcId="{AF2D7938-026C-2C40-AD12-4FAAADC7AEB5}" destId="{30208360-146F-2E46-88AA-17A622001276}" srcOrd="1" destOrd="0" presId="urn:microsoft.com/office/officeart/2005/8/layout/radial1"/>
    <dgm:cxn modelId="{48F76FD0-3FFD-0143-9DD7-D663FE23A6C7}" type="presParOf" srcId="{30208360-146F-2E46-88AA-17A622001276}" destId="{1D825022-1552-E548-A505-DAA809D2E25F}" srcOrd="0" destOrd="0" presId="urn:microsoft.com/office/officeart/2005/8/layout/radial1"/>
    <dgm:cxn modelId="{0EE9E69D-2FD7-8D4B-BB0B-A26B338CC4ED}" type="presParOf" srcId="{AF2D7938-026C-2C40-AD12-4FAAADC7AEB5}" destId="{44ECD041-1EA1-A142-800C-D60BF3A6E60A}" srcOrd="2" destOrd="0" presId="urn:microsoft.com/office/officeart/2005/8/layout/radial1"/>
    <dgm:cxn modelId="{A6AD0349-AFF8-B347-BC05-029CA8F127E0}" type="presParOf" srcId="{AF2D7938-026C-2C40-AD12-4FAAADC7AEB5}" destId="{32E24E8D-6409-7C4E-8706-8AAA92E7B9EA}" srcOrd="3" destOrd="0" presId="urn:microsoft.com/office/officeart/2005/8/layout/radial1"/>
    <dgm:cxn modelId="{93DF1E42-C30B-A145-A505-7A6D172EA343}" type="presParOf" srcId="{32E24E8D-6409-7C4E-8706-8AAA92E7B9EA}" destId="{808A6D67-9222-B448-98F7-827373FB3FC6}" srcOrd="0" destOrd="0" presId="urn:microsoft.com/office/officeart/2005/8/layout/radial1"/>
    <dgm:cxn modelId="{971FC475-6EDF-CD49-B527-4C9374EADB3A}" type="presParOf" srcId="{AF2D7938-026C-2C40-AD12-4FAAADC7AEB5}" destId="{023A5440-4677-7E45-8D2F-C1A70886A07C}" srcOrd="4" destOrd="0" presId="urn:microsoft.com/office/officeart/2005/8/layout/radial1"/>
    <dgm:cxn modelId="{C5FE0F05-8BAF-DA40-B15F-D9DA6F6F35C2}" type="presParOf" srcId="{AF2D7938-026C-2C40-AD12-4FAAADC7AEB5}" destId="{E5D8ABD2-0A92-6844-AD07-0AC1EBAC6BA7}" srcOrd="5" destOrd="0" presId="urn:microsoft.com/office/officeart/2005/8/layout/radial1"/>
    <dgm:cxn modelId="{614CFEA2-1FA1-B64B-AF4E-373F665136D4}" type="presParOf" srcId="{E5D8ABD2-0A92-6844-AD07-0AC1EBAC6BA7}" destId="{609AC70F-EEEA-224B-BECF-EA3D8F4C1A82}" srcOrd="0" destOrd="0" presId="urn:microsoft.com/office/officeart/2005/8/layout/radial1"/>
    <dgm:cxn modelId="{7F35FF02-9BD0-A24D-862E-E7B5D786862D}" type="presParOf" srcId="{AF2D7938-026C-2C40-AD12-4FAAADC7AEB5}" destId="{BC249757-4A78-D247-B7AE-F416A9DC6E6E}" srcOrd="6" destOrd="0" presId="urn:microsoft.com/office/officeart/2005/8/layout/radial1"/>
    <dgm:cxn modelId="{A0E55ACA-867C-0744-91CA-04B3B8DF7B62}" type="presParOf" srcId="{AF2D7938-026C-2C40-AD12-4FAAADC7AEB5}" destId="{09BFA3BE-13E4-594A-81E7-918958367B24}" srcOrd="7" destOrd="0" presId="urn:microsoft.com/office/officeart/2005/8/layout/radial1"/>
    <dgm:cxn modelId="{C14CB2E8-CD5F-FE42-B587-D12A9A970A81}" type="presParOf" srcId="{09BFA3BE-13E4-594A-81E7-918958367B24}" destId="{9B597CD3-4574-504E-9D75-6972276D3307}" srcOrd="0" destOrd="0" presId="urn:microsoft.com/office/officeart/2005/8/layout/radial1"/>
    <dgm:cxn modelId="{B6644C8D-98F1-FC41-8E19-7218433F88A6}" type="presParOf" srcId="{AF2D7938-026C-2C40-AD12-4FAAADC7AEB5}" destId="{A9FE4CA9-2570-EE4F-913F-2ECF31B294BB}" srcOrd="8" destOrd="0" presId="urn:microsoft.com/office/officeart/2005/8/layout/radial1"/>
    <dgm:cxn modelId="{859B0680-F900-294D-9B8D-77B95FD2C237}" type="presParOf" srcId="{AF2D7938-026C-2C40-AD12-4FAAADC7AEB5}" destId="{11426641-D077-FC44-9212-3BC530B1D780}" srcOrd="9" destOrd="0" presId="urn:microsoft.com/office/officeart/2005/8/layout/radial1"/>
    <dgm:cxn modelId="{F96FD863-0AC3-4040-B330-737DCF329DE5}" type="presParOf" srcId="{11426641-D077-FC44-9212-3BC530B1D780}" destId="{A8E730E6-22A8-D348-BEA7-272948820307}" srcOrd="0" destOrd="0" presId="urn:microsoft.com/office/officeart/2005/8/layout/radial1"/>
    <dgm:cxn modelId="{26B4681B-B177-424F-837A-81703A5E5579}" type="presParOf" srcId="{AF2D7938-026C-2C40-AD12-4FAAADC7AEB5}" destId="{46BA9C54-4CA7-BD43-94A8-92D5DB7B55A9}" srcOrd="10" destOrd="0" presId="urn:microsoft.com/office/officeart/2005/8/layout/radial1"/>
    <dgm:cxn modelId="{2033916A-D7C2-5642-9673-C22A6107EBFB}" type="presParOf" srcId="{AF2D7938-026C-2C40-AD12-4FAAADC7AEB5}" destId="{CF81A860-A2DF-3B48-BF19-DC8B255B666C}" srcOrd="11" destOrd="0" presId="urn:microsoft.com/office/officeart/2005/8/layout/radial1"/>
    <dgm:cxn modelId="{E92D252C-69AB-644A-9268-344AC9D0CB37}" type="presParOf" srcId="{CF81A860-A2DF-3B48-BF19-DC8B255B666C}" destId="{1EB0CE87-6340-094B-A298-D1CDEFF5BC23}" srcOrd="0" destOrd="0" presId="urn:microsoft.com/office/officeart/2005/8/layout/radial1"/>
    <dgm:cxn modelId="{4EC65C5E-F468-7647-A24F-1854B2051232}" type="presParOf" srcId="{AF2D7938-026C-2C40-AD12-4FAAADC7AEB5}" destId="{5529F276-FBBF-6049-9914-30D5FEAA026E}" srcOrd="12" destOrd="0" presId="urn:microsoft.com/office/officeart/2005/8/layout/radial1"/>
    <dgm:cxn modelId="{3B1D6861-296A-F448-A0A0-6C81CE8407D2}" type="presParOf" srcId="{AF2D7938-026C-2C40-AD12-4FAAADC7AEB5}" destId="{2CE8B827-1571-704D-B4D5-F38D0F708727}" srcOrd="13" destOrd="0" presId="urn:microsoft.com/office/officeart/2005/8/layout/radial1"/>
    <dgm:cxn modelId="{91924332-5435-1E47-8D49-37E0717904B9}" type="presParOf" srcId="{2CE8B827-1571-704D-B4D5-F38D0F708727}" destId="{18642B3E-98B1-A74E-A151-3EBD5AA68722}" srcOrd="0" destOrd="0" presId="urn:microsoft.com/office/officeart/2005/8/layout/radial1"/>
    <dgm:cxn modelId="{7E33226F-9711-784D-BC79-C64400AEDD14}" type="presParOf" srcId="{AF2D7938-026C-2C40-AD12-4FAAADC7AEB5}" destId="{2DEBDE80-8160-B043-91B3-AFA8DA3B60D8}" srcOrd="14"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00077-DF7A-574C-AB9B-72C3BBE70E7D}">
      <dsp:nvSpPr>
        <dsp:cNvPr id="0" name=""/>
        <dsp:cNvSpPr/>
      </dsp:nvSpPr>
      <dsp:spPr>
        <a:xfrm>
          <a:off x="1995162" y="993832"/>
          <a:ext cx="908414" cy="908414"/>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38100" cmpd="sng">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News Gothic MT"/>
              <a:cs typeface="News Gothic MT"/>
            </a:rPr>
            <a:t>Design Thinking</a:t>
          </a:r>
        </a:p>
      </dsp:txBody>
      <dsp:txXfrm>
        <a:off x="2128196" y="1126866"/>
        <a:ext cx="642346" cy="642346"/>
      </dsp:txXfrm>
    </dsp:sp>
    <dsp:sp modelId="{30208360-146F-2E46-88AA-17A622001276}">
      <dsp:nvSpPr>
        <dsp:cNvPr id="0" name=""/>
        <dsp:cNvSpPr/>
      </dsp:nvSpPr>
      <dsp:spPr>
        <a:xfrm rot="19813084">
          <a:off x="2790357" y="1008306"/>
          <a:ext cx="806022" cy="27905"/>
        </a:xfrm>
        <a:custGeom>
          <a:avLst/>
          <a:gdLst/>
          <a:ahLst/>
          <a:cxnLst/>
          <a:rect l="0" t="0" r="0" b="0"/>
          <a:pathLst>
            <a:path>
              <a:moveTo>
                <a:pt x="0" y="13952"/>
              </a:moveTo>
              <a:lnTo>
                <a:pt x="806022"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173217" y="1002108"/>
        <a:ext cx="40301" cy="40301"/>
      </dsp:txXfrm>
    </dsp:sp>
    <dsp:sp modelId="{44ECD041-1EA1-A142-800C-D60BF3A6E60A}">
      <dsp:nvSpPr>
        <dsp:cNvPr id="0" name=""/>
        <dsp:cNvSpPr/>
      </dsp:nvSpPr>
      <dsp:spPr>
        <a:xfrm>
          <a:off x="3467055" y="-2193"/>
          <a:ext cx="1117322" cy="1096220"/>
        </a:xfrm>
        <a:prstGeom prst="ellipse">
          <a:avLst/>
        </a:prstGeom>
        <a:gradFill flip="none" rotWithShape="0">
          <a:gsLst>
            <a:gs pos="0">
              <a:schemeClr val="accent1">
                <a:hueOff val="0"/>
                <a:satOff val="0"/>
                <a:lumOff val="0"/>
                <a:tint val="100000"/>
                <a:shade val="100000"/>
                <a:satMod val="130000"/>
                <a:alpha val="8000"/>
              </a:schemeClr>
            </a:gs>
            <a:gs pos="100000">
              <a:schemeClr val="accent1">
                <a:hueOff val="0"/>
                <a:satOff val="0"/>
                <a:lumOff val="0"/>
                <a:tint val="50000"/>
                <a:shade val="100000"/>
                <a:satMod val="350000"/>
                <a:alpha val="8000"/>
              </a:schemeClr>
            </a:gs>
          </a:gsLst>
          <a:lin ang="16200000" scaled="0"/>
          <a:tileRect/>
        </a:gradFill>
        <a:ln w="19050" cmpd="sng">
          <a:solidFill>
            <a:srgbClr val="00009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Consulting</a:t>
          </a:r>
        </a:p>
      </dsp:txBody>
      <dsp:txXfrm>
        <a:off x="3630683" y="158345"/>
        <a:ext cx="790066" cy="775144"/>
      </dsp:txXfrm>
    </dsp:sp>
    <dsp:sp modelId="{32E24E8D-6409-7C4E-8706-8AAA92E7B9EA}">
      <dsp:nvSpPr>
        <dsp:cNvPr id="0" name=""/>
        <dsp:cNvSpPr/>
      </dsp:nvSpPr>
      <dsp:spPr>
        <a:xfrm rot="21352414">
          <a:off x="2900365" y="1344956"/>
          <a:ext cx="1568881" cy="27905"/>
        </a:xfrm>
        <a:custGeom>
          <a:avLst/>
          <a:gdLst/>
          <a:ahLst/>
          <a:cxnLst/>
          <a:rect l="0" t="0" r="0" b="0"/>
          <a:pathLst>
            <a:path>
              <a:moveTo>
                <a:pt x="0" y="13952"/>
              </a:moveTo>
              <a:lnTo>
                <a:pt x="1568881"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45584" y="1319687"/>
        <a:ext cx="78444" cy="78444"/>
      </dsp:txXfrm>
    </dsp:sp>
    <dsp:sp modelId="{023A5440-4677-7E45-8D2F-C1A70886A07C}">
      <dsp:nvSpPr>
        <dsp:cNvPr id="0" name=""/>
        <dsp:cNvSpPr/>
      </dsp:nvSpPr>
      <dsp:spPr>
        <a:xfrm>
          <a:off x="4465458" y="641118"/>
          <a:ext cx="1270999" cy="1231247"/>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660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Partnerships</a:t>
          </a:r>
        </a:p>
      </dsp:txBody>
      <dsp:txXfrm>
        <a:off x="4651591" y="821430"/>
        <a:ext cx="898733" cy="870623"/>
      </dsp:txXfrm>
    </dsp:sp>
    <dsp:sp modelId="{E5D8ABD2-0A92-6844-AD07-0AC1EBAC6BA7}">
      <dsp:nvSpPr>
        <dsp:cNvPr id="0" name=""/>
        <dsp:cNvSpPr/>
      </dsp:nvSpPr>
      <dsp:spPr>
        <a:xfrm rot="15566495">
          <a:off x="2305480" y="937170"/>
          <a:ext cx="102534" cy="27905"/>
        </a:xfrm>
        <a:custGeom>
          <a:avLst/>
          <a:gdLst/>
          <a:ahLst/>
          <a:cxnLst/>
          <a:rect l="0" t="0" r="0" b="0"/>
          <a:pathLst>
            <a:path>
              <a:moveTo>
                <a:pt x="0" y="13952"/>
              </a:moveTo>
              <a:lnTo>
                <a:pt x="102534"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354183" y="948560"/>
        <a:ext cx="5126" cy="5126"/>
      </dsp:txXfrm>
    </dsp:sp>
    <dsp:sp modelId="{BC249757-4A78-D247-B7AE-F416A9DC6E6E}">
      <dsp:nvSpPr>
        <dsp:cNvPr id="0" name=""/>
        <dsp:cNvSpPr/>
      </dsp:nvSpPr>
      <dsp:spPr>
        <a:xfrm>
          <a:off x="1809917" y="0"/>
          <a:ext cx="908414" cy="908414"/>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660066"/>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Funding</a:t>
          </a:r>
        </a:p>
      </dsp:txBody>
      <dsp:txXfrm>
        <a:off x="1942951" y="133034"/>
        <a:ext cx="642346" cy="642346"/>
      </dsp:txXfrm>
    </dsp:sp>
    <dsp:sp modelId="{09BFA3BE-13E4-594A-81E7-918958367B24}">
      <dsp:nvSpPr>
        <dsp:cNvPr id="0" name=""/>
        <dsp:cNvSpPr/>
      </dsp:nvSpPr>
      <dsp:spPr>
        <a:xfrm rot="2955242">
          <a:off x="2589963" y="2118226"/>
          <a:ext cx="897629" cy="27905"/>
        </a:xfrm>
        <a:custGeom>
          <a:avLst/>
          <a:gdLst/>
          <a:ahLst/>
          <a:cxnLst/>
          <a:rect l="0" t="0" r="0" b="0"/>
          <a:pathLst>
            <a:path>
              <a:moveTo>
                <a:pt x="0" y="13952"/>
              </a:moveTo>
              <a:lnTo>
                <a:pt x="897629"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6336" y="2109738"/>
        <a:ext cx="44881" cy="44881"/>
      </dsp:txXfrm>
    </dsp:sp>
    <dsp:sp modelId="{A9FE4CA9-2570-EE4F-913F-2ECF31B294BB}">
      <dsp:nvSpPr>
        <dsp:cNvPr id="0" name=""/>
        <dsp:cNvSpPr/>
      </dsp:nvSpPr>
      <dsp:spPr>
        <a:xfrm>
          <a:off x="3128936" y="2350720"/>
          <a:ext cx="1113670" cy="1064879"/>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00FF"/>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Social Enterprise</a:t>
          </a:r>
        </a:p>
      </dsp:txBody>
      <dsp:txXfrm>
        <a:off x="3292029" y="2506668"/>
        <a:ext cx="787484" cy="752983"/>
      </dsp:txXfrm>
    </dsp:sp>
    <dsp:sp modelId="{11426641-D077-FC44-9212-3BC530B1D780}">
      <dsp:nvSpPr>
        <dsp:cNvPr id="0" name=""/>
        <dsp:cNvSpPr/>
      </dsp:nvSpPr>
      <dsp:spPr>
        <a:xfrm rot="8012004">
          <a:off x="1909488" y="1860837"/>
          <a:ext cx="268872" cy="27905"/>
        </a:xfrm>
        <a:custGeom>
          <a:avLst/>
          <a:gdLst/>
          <a:ahLst/>
          <a:cxnLst/>
          <a:rect l="0" t="0" r="0" b="0"/>
          <a:pathLst>
            <a:path>
              <a:moveTo>
                <a:pt x="0" y="13952"/>
              </a:moveTo>
              <a:lnTo>
                <a:pt x="268872"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037203" y="1868068"/>
        <a:ext cx="13443" cy="13443"/>
      </dsp:txXfrm>
    </dsp:sp>
    <dsp:sp modelId="{46BA9C54-4CA7-BD43-94A8-92D5DB7B55A9}">
      <dsp:nvSpPr>
        <dsp:cNvPr id="0" name=""/>
        <dsp:cNvSpPr/>
      </dsp:nvSpPr>
      <dsp:spPr>
        <a:xfrm>
          <a:off x="950812" y="1818737"/>
          <a:ext cx="1192385" cy="1158174"/>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00800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Integration</a:t>
          </a:r>
        </a:p>
      </dsp:txBody>
      <dsp:txXfrm>
        <a:off x="1125433" y="1988348"/>
        <a:ext cx="843143" cy="818952"/>
      </dsp:txXfrm>
    </dsp:sp>
    <dsp:sp modelId="{CF81A860-A2DF-3B48-BF19-DC8B255B666C}">
      <dsp:nvSpPr>
        <dsp:cNvPr id="0" name=""/>
        <dsp:cNvSpPr/>
      </dsp:nvSpPr>
      <dsp:spPr>
        <a:xfrm rot="943429">
          <a:off x="2869645" y="1679817"/>
          <a:ext cx="905094" cy="27905"/>
        </a:xfrm>
        <a:custGeom>
          <a:avLst/>
          <a:gdLst/>
          <a:ahLst/>
          <a:cxnLst/>
          <a:rect l="0" t="0" r="0" b="0"/>
          <a:pathLst>
            <a:path>
              <a:moveTo>
                <a:pt x="0" y="13952"/>
              </a:moveTo>
              <a:lnTo>
                <a:pt x="905094"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299565" y="1671143"/>
        <a:ext cx="45254" cy="45254"/>
      </dsp:txXfrm>
    </dsp:sp>
    <dsp:sp modelId="{5529F276-FBBF-6049-9914-30D5FEAA026E}">
      <dsp:nvSpPr>
        <dsp:cNvPr id="0" name=""/>
        <dsp:cNvSpPr/>
      </dsp:nvSpPr>
      <dsp:spPr>
        <a:xfrm>
          <a:off x="3740807" y="1485294"/>
          <a:ext cx="908414" cy="908414"/>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FF0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Capacity-Building</a:t>
          </a:r>
        </a:p>
      </dsp:txBody>
      <dsp:txXfrm>
        <a:off x="3873841" y="1618328"/>
        <a:ext cx="642346" cy="642346"/>
      </dsp:txXfrm>
    </dsp:sp>
    <dsp:sp modelId="{2CE8B827-1571-704D-B4D5-F38D0F708727}">
      <dsp:nvSpPr>
        <dsp:cNvPr id="0" name=""/>
        <dsp:cNvSpPr/>
      </dsp:nvSpPr>
      <dsp:spPr>
        <a:xfrm rot="12096824">
          <a:off x="1206605" y="1110161"/>
          <a:ext cx="850388" cy="27905"/>
        </a:xfrm>
        <a:custGeom>
          <a:avLst/>
          <a:gdLst/>
          <a:ahLst/>
          <a:cxnLst/>
          <a:rect l="0" t="0" r="0" b="0"/>
          <a:pathLst>
            <a:path>
              <a:moveTo>
                <a:pt x="0" y="13952"/>
              </a:moveTo>
              <a:lnTo>
                <a:pt x="850388" y="13952"/>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610540" y="1102854"/>
        <a:ext cx="42519" cy="42519"/>
      </dsp:txXfrm>
    </dsp:sp>
    <dsp:sp modelId="{2DEBDE80-8160-B043-91B3-AFA8DA3B60D8}">
      <dsp:nvSpPr>
        <dsp:cNvPr id="0" name=""/>
        <dsp:cNvSpPr/>
      </dsp:nvSpPr>
      <dsp:spPr>
        <a:xfrm>
          <a:off x="551129" y="488241"/>
          <a:ext cx="711288" cy="697226"/>
        </a:xfrm>
        <a:prstGeom prst="ellipse">
          <a:avLst/>
        </a:prstGeom>
        <a:gradFill flip="none" rotWithShape="0">
          <a:gsLst>
            <a:gs pos="0">
              <a:schemeClr val="accent1">
                <a:hueOff val="0"/>
                <a:satOff val="0"/>
                <a:lumOff val="0"/>
                <a:tint val="100000"/>
                <a:shade val="100000"/>
                <a:satMod val="130000"/>
                <a:alpha val="0"/>
              </a:schemeClr>
            </a:gs>
            <a:gs pos="100000">
              <a:schemeClr val="accent1">
                <a:hueOff val="0"/>
                <a:satOff val="0"/>
                <a:lumOff val="0"/>
                <a:tint val="50000"/>
                <a:shade val="100000"/>
                <a:satMod val="350000"/>
                <a:alpha val="0"/>
              </a:schemeClr>
            </a:gs>
          </a:gsLst>
          <a:lin ang="16200000" scaled="0"/>
          <a:tileRect/>
        </a:gradFill>
        <a:ln w="19050" cmpd="sng">
          <a:solidFill>
            <a:srgbClr val="FF000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i="0" kern="1200" dirty="0">
              <a:solidFill>
                <a:srgbClr val="000000"/>
              </a:solidFill>
              <a:latin typeface="Helvetica"/>
              <a:cs typeface="Helvetica"/>
            </a:rPr>
            <a:t>Labs</a:t>
          </a:r>
        </a:p>
      </dsp:txBody>
      <dsp:txXfrm>
        <a:off x="655295" y="590347"/>
        <a:ext cx="502956" cy="49301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28E8A-D7B8-8F44-A79C-766B134C0168}" type="datetimeFigureOut">
              <a:rPr lang="en-US" smtClean="0"/>
              <a:t>10/4/18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AF5B3-921E-1548-8B98-015BC74B0855}" type="slidenum">
              <a:rPr lang="en-US" smtClean="0"/>
              <a:t>‹#›</a:t>
            </a:fld>
            <a:endParaRPr lang="en-US"/>
          </a:p>
        </p:txBody>
      </p:sp>
    </p:spTree>
    <p:extLst>
      <p:ext uri="{BB962C8B-B14F-4D97-AF65-F5344CB8AC3E}">
        <p14:creationId xmlns:p14="http://schemas.microsoft.com/office/powerpoint/2010/main" val="1413186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1</a:t>
            </a:fld>
            <a:endParaRPr lang="en-US"/>
          </a:p>
        </p:txBody>
      </p:sp>
    </p:spTree>
    <p:extLst>
      <p:ext uri="{BB962C8B-B14F-4D97-AF65-F5344CB8AC3E}">
        <p14:creationId xmlns:p14="http://schemas.microsoft.com/office/powerpoint/2010/main" val="3888483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MF/LLM will welcome everyone</a:t>
            </a:r>
          </a:p>
          <a:p>
            <a:endParaRPr lang="en-US" dirty="0"/>
          </a:p>
          <a:p>
            <a:r>
              <a:rPr lang="en-US" dirty="0"/>
              <a:t>-Background on SI conversations: </a:t>
            </a:r>
            <a:r>
              <a:rPr lang="en-US" sz="1200" b="0" i="0" u="none" strike="noStrike" kern="1200" dirty="0">
                <a:solidFill>
                  <a:schemeClr val="tx1"/>
                </a:solidFill>
                <a:effectLst/>
                <a:latin typeface="+mn-lt"/>
                <a:ea typeface="+mn-ea"/>
                <a:cs typeface="+mn-cs"/>
              </a:rPr>
              <a:t>Conversations in Social Innovation series engage young scholars, research partners, and knowledge enthusiasts in discussions about research efforts through Taylor and the community, in a casual round table setting. The conversations allow participants to connect their research with the pursuit of social innovations as well as new, effective, and system-aware solutions to persistent social problems. Taylor aims to promote networking, explore pathways in social innovation research, and advance our social innovation research collaborations among the center, Tulane, local universities, and community partners. We welcome doctoral students, faculty, post-doctoral researchers keen to learn more about research in social entrepreneurship, design thinking and social innovation.</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TIMING: 15 mins total for Intro </a:t>
            </a:r>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2</a:t>
            </a:fld>
            <a:endParaRPr lang="en-US"/>
          </a:p>
        </p:txBody>
      </p:sp>
    </p:spTree>
    <p:extLst>
      <p:ext uri="{BB962C8B-B14F-4D97-AF65-F5344CB8AC3E}">
        <p14:creationId xmlns:p14="http://schemas.microsoft.com/office/powerpoint/2010/main" val="2935947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Mins</a:t>
            </a:r>
          </a:p>
          <a:p>
            <a:r>
              <a:rPr lang="en-US" dirty="0"/>
              <a:t>Presenters: Both </a:t>
            </a:r>
          </a:p>
          <a:p>
            <a:endParaRPr lang="en-US" dirty="0"/>
          </a:p>
          <a:p>
            <a:pPr marL="228600" indent="-228600">
              <a:buFont typeface="Arial" panose="020B0604020202020204" pitchFamily="34" charset="0"/>
              <a:buAutoNum type="arabicPeriod"/>
            </a:pPr>
            <a:r>
              <a:rPr lang="en-US" sz="1200" kern="1200" dirty="0">
                <a:solidFill>
                  <a:schemeClr val="tx1"/>
                </a:solidFill>
                <a:effectLst/>
                <a:latin typeface="+mn-lt"/>
                <a:ea typeface="+mn-ea"/>
                <a:cs typeface="+mn-cs"/>
              </a:rPr>
              <a:t>Bios</a:t>
            </a:r>
          </a:p>
          <a:p>
            <a:pPr marL="228600" indent="-228600">
              <a:buFont typeface="Arial" panose="020B0604020202020204" pitchFamily="34" charset="0"/>
              <a:buAutoNum type="arabicPeriod"/>
            </a:pPr>
            <a:r>
              <a:rPr lang="en-US" sz="1200" kern="1200" dirty="0">
                <a:solidFill>
                  <a:schemeClr val="tx1"/>
                </a:solidFill>
                <a:effectLst/>
                <a:latin typeface="+mn-lt"/>
                <a:ea typeface="+mn-ea"/>
                <a:cs typeface="+mn-cs"/>
              </a:rPr>
              <a:t>MF: </a:t>
            </a:r>
            <a:r>
              <a:rPr lang="en-US" dirty="0"/>
              <a:t>We’re here to talk about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Our use of ethnographically-grounded research on organizational life/institutional settings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Our exploration of the practices of actors and organizations working in food systems philanthropy and global aid, for community-level development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Some reflections on how social innovation lenses influence our work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We’ll each present a quick vignette from our research</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Then we’ll share some reflections on each other’s work, and take some questions from the audience  </a:t>
            </a:r>
          </a:p>
        </p:txBody>
      </p:sp>
      <p:sp>
        <p:nvSpPr>
          <p:cNvPr id="4" name="Slide Number Placeholder 3"/>
          <p:cNvSpPr>
            <a:spLocks noGrp="1"/>
          </p:cNvSpPr>
          <p:nvPr>
            <p:ph type="sldNum" sz="quarter" idx="5"/>
          </p:nvPr>
        </p:nvSpPr>
        <p:spPr/>
        <p:txBody>
          <a:bodyPr/>
          <a:lstStyle/>
          <a:p>
            <a:fld id="{A4EAF5B3-921E-1548-8B98-015BC74B0855}" type="slidenum">
              <a:rPr lang="en-US" smtClean="0"/>
              <a:t>3</a:t>
            </a:fld>
            <a:endParaRPr lang="en-US"/>
          </a:p>
        </p:txBody>
      </p:sp>
    </p:spTree>
    <p:extLst>
      <p:ext uri="{BB962C8B-B14F-4D97-AF65-F5344CB8AC3E}">
        <p14:creationId xmlns:p14="http://schemas.microsoft.com/office/powerpoint/2010/main" val="1633207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TIMING: 1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find photo/fix slide text (if needed) – maybe SDGs?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Presenter?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We’d like to give you a little background to understand the framing of our studies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bigger framing: looking at the practices of actors and organizations working in food systems philanthropy and global aid, for sustainable rural development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Aid industry/network is not a cohesive monolith, but we do acknowledge a developmentalist configuration of actors and social forms that are united as outsider efforts seeking to </a:t>
            </a:r>
            <a:r>
              <a:rPr lang="en-US" sz="1200" kern="1200" dirty="0">
                <a:solidFill>
                  <a:schemeClr val="tx1"/>
                </a:solidFill>
                <a:effectLst/>
                <a:latin typeface="+mn-lt"/>
                <a:ea typeface="+mn-ea"/>
                <a:cs typeface="+mn-cs"/>
              </a:rPr>
              <a:t>“[transform] a local milieu” (Olivier de </a:t>
            </a:r>
            <a:r>
              <a:rPr lang="en-US" sz="1200" kern="1200" dirty="0" err="1">
                <a:solidFill>
                  <a:schemeClr val="tx1"/>
                </a:solidFill>
                <a:effectLst/>
                <a:latin typeface="+mn-lt"/>
                <a:ea typeface="+mn-ea"/>
                <a:cs typeface="+mn-cs"/>
              </a:rPr>
              <a:t>Sardan</a:t>
            </a:r>
            <a:r>
              <a:rPr lang="en-US" sz="1200" kern="1200" dirty="0">
                <a:solidFill>
                  <a:schemeClr val="tx1"/>
                </a:solidFill>
                <a:effectLst/>
                <a:latin typeface="+mn-lt"/>
                <a:ea typeface="+mn-ea"/>
                <a:cs typeface="+mn-cs"/>
              </a:rPr>
              <a:t>, 2005, p. 38). This interventionist principle structures the work, and lives, of various actors.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We recognize some trends in informal and formal practices used to achieve this goal: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Operational/</a:t>
            </a:r>
            <a:r>
              <a:rPr lang="en-US" sz="1200" b="0" kern="1200" dirty="0" err="1">
                <a:solidFill>
                  <a:schemeClr val="tx1"/>
                </a:solidFill>
                <a:effectLst/>
                <a:latin typeface="+mn-lt"/>
                <a:ea typeface="+mn-ea"/>
                <a:cs typeface="+mn-cs"/>
              </a:rPr>
              <a:t>mgmt</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theories of change, normative frameworks, management techniques like RBM, methodological tools, and philosophical approaches as well as everyday activities, behaviors, and forms of thought.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Policy agendas: good governance/economic growth environment; pro-poor development; MDGs </a:t>
            </a:r>
            <a:r>
              <a:rPr lang="en-US" sz="1200" kern="1200" dirty="0">
                <a:solidFill>
                  <a:schemeClr val="tx1"/>
                </a:solidFill>
                <a:effectLst/>
                <a:latin typeface="+mn-lt"/>
                <a:ea typeface="+mn-ea"/>
                <a:cs typeface="+mn-cs"/>
                <a:sym typeface="Wingdings" pitchFamily="2" charset="2"/>
              </a:rPr>
              <a:t> SDGs</a:t>
            </a:r>
            <a:r>
              <a:rPr lang="en-US" sz="1200" kern="1200" dirty="0">
                <a:solidFill>
                  <a:schemeClr val="tx1"/>
                </a:solidFill>
                <a:effectLst/>
                <a:latin typeface="+mn-lt"/>
                <a:ea typeface="+mn-ea"/>
                <a:cs typeface="+mn-cs"/>
              </a:rPr>
              <a:t> social entrepreneurship &amp; innovation, participation,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sym typeface="Wingdings" pitchFamily="2" charset="2"/>
              </a:rPr>
              <a:t> these have to get implemented by someone</a:t>
            </a:r>
            <a:r>
              <a:rPr lang="en-US" sz="1200" kern="1200" dirty="0">
                <a:solidFill>
                  <a:schemeClr val="tx1"/>
                </a:solidFill>
                <a:effectLst/>
                <a:latin typeface="+mn-lt"/>
                <a:ea typeface="+mn-ea"/>
                <a:cs typeface="+mn-cs"/>
              </a:rPr>
              <a:t> </a:t>
            </a:r>
          </a:p>
          <a:p>
            <a:endParaRPr lang="en-US" dirty="0">
              <a:cs typeface="Calibri"/>
            </a:endParaRPr>
          </a:p>
          <a:p>
            <a:pPr marL="171450" lvl="0" indent="-171450">
              <a:buFont typeface="Arial" panose="020B0604020202020204" pitchFamily="34" charset="0"/>
              <a:buChar char="•"/>
            </a:pPr>
            <a:r>
              <a:rPr lang="en-US" dirty="0"/>
              <a:t>Common research problem is that: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Development actors’ and organizations’ practices, everyday operations and relationships impact aid effectiveness (</a:t>
            </a:r>
            <a:r>
              <a:rPr lang="en-US" sz="1200" kern="1200" dirty="0" err="1">
                <a:solidFill>
                  <a:schemeClr val="tx1"/>
                </a:solidFill>
                <a:effectLst/>
                <a:latin typeface="+mn-lt"/>
                <a:ea typeface="+mn-ea"/>
                <a:cs typeface="+mn-cs"/>
              </a:rPr>
              <a:t>Eyben</a:t>
            </a:r>
            <a:r>
              <a:rPr lang="en-US" sz="1200" kern="1200" dirty="0">
                <a:solidFill>
                  <a:schemeClr val="tx1"/>
                </a:solidFill>
                <a:effectLst/>
                <a:latin typeface="+mn-lt"/>
                <a:ea typeface="+mn-ea"/>
                <a:cs typeface="+mn-cs"/>
              </a:rPr>
              <a:t>, 2010; Olivier de </a:t>
            </a:r>
            <a:r>
              <a:rPr lang="en-US" sz="1200" kern="1200" dirty="0" err="1">
                <a:solidFill>
                  <a:schemeClr val="tx1"/>
                </a:solidFill>
                <a:effectLst/>
                <a:latin typeface="+mn-lt"/>
                <a:ea typeface="+mn-ea"/>
                <a:cs typeface="+mn-cs"/>
              </a:rPr>
              <a:t>Sardan</a:t>
            </a:r>
            <a:r>
              <a:rPr lang="en-US" sz="1200" kern="1200" dirty="0">
                <a:solidFill>
                  <a:schemeClr val="tx1"/>
                </a:solidFill>
                <a:effectLst/>
                <a:latin typeface="+mn-lt"/>
                <a:ea typeface="+mn-ea"/>
                <a:cs typeface="+mn-cs"/>
              </a:rPr>
              <a:t>, 2005; </a:t>
            </a:r>
            <a:r>
              <a:rPr lang="en-US" sz="1200" kern="1200" dirty="0" err="1">
                <a:solidFill>
                  <a:schemeClr val="tx1"/>
                </a:solidFill>
                <a:effectLst/>
                <a:latin typeface="+mn-lt"/>
                <a:ea typeface="+mn-ea"/>
                <a:cs typeface="+mn-cs"/>
              </a:rPr>
              <a:t>Mamman</a:t>
            </a:r>
            <a:r>
              <a:rPr lang="en-US" sz="1200" kern="1200" dirty="0">
                <a:solidFill>
                  <a:schemeClr val="tx1"/>
                </a:solidFill>
                <a:effectLst/>
                <a:latin typeface="+mn-lt"/>
                <a:ea typeface="+mn-ea"/>
                <a:cs typeface="+mn-cs"/>
              </a:rPr>
              <a:t> &amp; Rees, 2007). </a:t>
            </a:r>
            <a:endParaRPr lang="en-US" dirty="0"/>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4</a:t>
            </a:fld>
            <a:endParaRPr lang="en-US"/>
          </a:p>
        </p:txBody>
      </p:sp>
    </p:spTree>
    <p:extLst>
      <p:ext uri="{BB962C8B-B14F-4D97-AF65-F5344CB8AC3E}">
        <p14:creationId xmlns:p14="http://schemas.microsoft.com/office/powerpoint/2010/main" val="1341036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TIMING: 1 min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Presenter: MF</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MF: Evidence that development aid is working for economic growth or improved quality of life is at best inconclusive. Given the nearly $5 trillion given in foreign aid since WWII</a:t>
            </a:r>
            <a:r>
              <a:rPr lang="en-US" sz="1200"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results have been disappointing.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lots of critiques…some evident in the cartoon here:</a:t>
            </a:r>
          </a:p>
          <a:p>
            <a:pPr marL="171450" indent="-171450" defTabSz="457200">
              <a:buFont typeface="Arial" panose="020B0604020202020204" pitchFamily="34" charset="0"/>
              <a:buChar char="•"/>
              <a:defRPr/>
            </a:pPr>
            <a:r>
              <a:rPr lang="en-US" sz="1200" kern="1200" dirty="0">
                <a:effectLst/>
                <a:latin typeface="+mn-lt"/>
                <a:ea typeface="+mn-ea"/>
                <a:cs typeface="+mn-cs"/>
              </a:rPr>
              <a:t>Developers operate on </a:t>
            </a:r>
            <a:r>
              <a:rPr lang="en-US" sz="1200" b="1" kern="1200" dirty="0">
                <a:effectLst/>
                <a:latin typeface="+mn-lt"/>
                <a:ea typeface="+mn-ea"/>
                <a:cs typeface="+mn-cs"/>
              </a:rPr>
              <a:t>rigid plan and pre-determined theory of change</a:t>
            </a:r>
            <a:r>
              <a:rPr lang="en-US" sz="1200" kern="1200" dirty="0">
                <a:effectLst/>
                <a:latin typeface="+mn-lt"/>
                <a:ea typeface="+mn-ea"/>
                <a:cs typeface="+mn-cs"/>
              </a:rPr>
              <a:t>, and aren’t capable or willing to adapt</a:t>
            </a:r>
            <a:r>
              <a:rPr lang="en-US" dirty="0"/>
              <a:t>; </a:t>
            </a:r>
            <a:r>
              <a:rPr lang="en-US" sz="1200" kern="1200" dirty="0">
                <a:effectLst/>
                <a:latin typeface="+mn-lt"/>
                <a:ea typeface="+mn-ea"/>
                <a:cs typeface="+mn-cs"/>
              </a:rPr>
              <a:t>make some false assumptions about how change is really made, that reduce complexity to linear inputs and outputs.</a:t>
            </a:r>
            <a:r>
              <a:rPr lang="en-US" dirty="0"/>
              <a:t> </a:t>
            </a:r>
            <a:endParaRPr lang="en-US" sz="1200" b="1" kern="1200" dirty="0">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effectLst/>
                <a:latin typeface="+mn-lt"/>
                <a:ea typeface="+mn-ea"/>
                <a:cs typeface="+mn-cs"/>
              </a:rPr>
              <a:t>Cultural biases and top-down decision-making structure </a:t>
            </a:r>
            <a:r>
              <a:rPr lang="en-US" sz="1200" kern="1200" dirty="0">
                <a:effectLst/>
                <a:latin typeface="+mn-lt"/>
                <a:ea typeface="+mn-ea"/>
                <a:cs typeface="+mn-cs"/>
              </a:rPr>
              <a:t>of development -- there are </a:t>
            </a:r>
            <a:r>
              <a:rPr lang="en-US" sz="1200" b="1" kern="1200" dirty="0">
                <a:effectLst/>
                <a:latin typeface="+mn-lt"/>
                <a:ea typeface="+mn-ea"/>
                <a:cs typeface="+mn-cs"/>
              </a:rPr>
              <a:t>broken feedback loops </a:t>
            </a:r>
            <a:r>
              <a:rPr lang="en-US" sz="1200" kern="1200" dirty="0">
                <a:effectLst/>
                <a:latin typeface="+mn-lt"/>
                <a:ea typeface="+mn-ea"/>
                <a:cs typeface="+mn-cs"/>
              </a:rPr>
              <a:t>between supposed beneficiaries of aid and developers.</a:t>
            </a:r>
            <a:endParaRPr lang="en-US" sz="1200" kern="1200" dirty="0">
              <a:latin typeface="+mn-lt"/>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Networks/stakeholders: </a:t>
            </a:r>
            <a:r>
              <a:rPr lang="en-US" sz="1200" kern="1200" dirty="0">
                <a:solidFill>
                  <a:schemeClr val="tx1"/>
                </a:solidFill>
                <a:effectLst/>
                <a:latin typeface="+mn-lt"/>
                <a:ea typeface="+mn-ea"/>
                <a:cs typeface="+mn-cs"/>
              </a:rPr>
              <a:t>Vested interests in continuing status quo; diverse strategies &amp; perspectives of different actors</a:t>
            </a:r>
          </a:p>
          <a:p>
            <a:pPr marL="171450" indent="-171450" defTabSz="457200">
              <a:buFont typeface="Arial" panose="020B0604020202020204" pitchFamily="34" charset="0"/>
              <a:buChar char="•"/>
              <a:defRPr/>
            </a:pPr>
            <a:r>
              <a:rPr lang="en-US" sz="1200" b="1" kern="1200" dirty="0">
                <a:effectLst/>
                <a:latin typeface="+mn-lt"/>
                <a:ea typeface="+mn-ea"/>
                <a:cs typeface="+mn-cs"/>
              </a:rPr>
              <a:t>Buzzwords and </a:t>
            </a:r>
            <a:r>
              <a:rPr lang="en-US" sz="1200" b="1" kern="1200" dirty="0" err="1">
                <a:effectLst/>
                <a:latin typeface="+mn-lt"/>
                <a:ea typeface="+mn-ea"/>
                <a:cs typeface="+mn-cs"/>
              </a:rPr>
              <a:t>fuzzwords</a:t>
            </a:r>
            <a:r>
              <a:rPr lang="en-US" sz="1200" kern="1200" dirty="0">
                <a:effectLst/>
                <a:latin typeface="+mn-lt"/>
                <a:ea typeface="+mn-ea"/>
                <a:cs typeface="+mn-cs"/>
              </a:rPr>
              <a:t>: </a:t>
            </a:r>
            <a:r>
              <a:rPr lang="en-US" dirty="0"/>
              <a:t>Lots</a:t>
            </a:r>
            <a:r>
              <a:rPr lang="en-US" sz="1200" kern="1200" dirty="0">
                <a:effectLst/>
                <a:latin typeface="+mn-lt"/>
                <a:ea typeface="+mn-ea"/>
                <a:cs typeface="+mn-cs"/>
              </a:rPr>
              <a:t> of new ideas about how development should be defined and practiced,</a:t>
            </a:r>
            <a:r>
              <a:rPr lang="en-US" dirty="0"/>
              <a:t> </a:t>
            </a:r>
            <a:endParaRPr lang="en-US" dirty="0">
              <a:cs typeface="Calibri"/>
            </a:endParaRPr>
          </a:p>
          <a:p>
            <a:pPr marL="742950" lvl="1" indent="-171450" defTabSz="457200">
              <a:buFont typeface="Arial" panose="020B0604020202020204" pitchFamily="34" charset="0"/>
              <a:buChar char="•"/>
              <a:defRPr/>
            </a:pPr>
            <a:r>
              <a:rPr lang="en-US" dirty="0"/>
              <a:t>In the </a:t>
            </a:r>
            <a:r>
              <a:rPr lang="en-US" sz="1200" kern="1200" dirty="0">
                <a:effectLst/>
                <a:latin typeface="+mn-lt"/>
                <a:ea typeface="+mn-ea"/>
                <a:cs typeface="+mn-cs"/>
              </a:rPr>
              <a:t>wake of “results-based management</a:t>
            </a:r>
            <a:r>
              <a:rPr lang="en-US" dirty="0"/>
              <a:t>” and this new  </a:t>
            </a:r>
            <a:r>
              <a:rPr lang="en-US" sz="1200" kern="1200" dirty="0">
                <a:effectLst/>
                <a:latin typeface="+mn-lt"/>
                <a:ea typeface="+mn-ea"/>
                <a:cs typeface="+mn-cs"/>
              </a:rPr>
              <a:t>orgs are under pressure more than ever to demonstrate their effectiveness.</a:t>
            </a:r>
            <a:endParaRPr lang="en-US" sz="1200" kern="1200" dirty="0">
              <a:latin typeface="+mn-lt"/>
              <a:cs typeface="Calibri"/>
            </a:endParaRPr>
          </a:p>
          <a:p>
            <a:pPr marL="800100" marR="0" lvl="2"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Often churning their practices, looking for the next big thing, which may </a:t>
            </a:r>
            <a:r>
              <a:rPr lang="en-US" sz="1200" kern="1200" dirty="0">
                <a:solidFill>
                  <a:schemeClr val="tx1"/>
                </a:solidFill>
                <a:effectLst/>
                <a:latin typeface="+mn-lt"/>
                <a:ea typeface="+mn-ea"/>
                <a:cs typeface="+mn-cs"/>
              </a:rPr>
              <a:t>be taken up in a symbolic or performative sense</a:t>
            </a:r>
            <a:endParaRPr lang="en-US" sz="1200" kern="1200" dirty="0">
              <a:solidFill>
                <a:schemeClr val="tx1"/>
              </a:solidFill>
              <a:latin typeface="+mn-lt"/>
              <a:cs typeface="Calibri"/>
            </a:endParaRPr>
          </a:p>
          <a:p>
            <a:pPr marL="7429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Are we just superficially tweaking aid from time to time without addressing some of the fundamental structural problems like the balance of power? </a:t>
            </a:r>
            <a:endParaRPr lang="en-US" sz="1200" kern="1200" dirty="0">
              <a:solidFill>
                <a:schemeClr val="tx1"/>
              </a:solidFill>
              <a:latin typeface="+mn-lt"/>
              <a:cs typeface="Calibri"/>
            </a:endParaRPr>
          </a:p>
          <a:p>
            <a:pPr marL="171450" indent="-171450" defTabSz="457200">
              <a:buFont typeface="Arial" panose="020B0604020202020204" pitchFamily="34" charset="0"/>
              <a:buChar char="•"/>
              <a:defRPr/>
            </a:pPr>
            <a:r>
              <a:rPr lang="en-US" sz="1200" kern="1200" dirty="0">
                <a:effectLst/>
                <a:latin typeface="+mn-lt"/>
                <a:ea typeface="+mn-ea"/>
                <a:cs typeface="+mn-cs"/>
              </a:rPr>
              <a:t>But there are still many calls for more bottom-up, innovative and flexible, for “searchers”. </a:t>
            </a:r>
            <a:endParaRPr lang="en-US" dirty="0"/>
          </a:p>
          <a:p>
            <a:pPr marL="171450" marR="0" lvl="0" indent="-171450" algn="l"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effectLst/>
                <a:latin typeface="+mn-lt"/>
                <a:ea typeface="+mn-ea"/>
                <a:cs typeface="+mn-cs"/>
              </a:rPr>
              <a:t>Makes the case for new, innovative processes for development but also presents some cautionary tales.</a:t>
            </a:r>
            <a:endParaRPr lang="en-US" dirty="0">
              <a:cs typeface="Calibri"/>
            </a:endParaRPr>
          </a:p>
          <a:p>
            <a:pPr marL="0" indent="0">
              <a:buNone/>
            </a:pPr>
            <a:endParaRPr lang="en-US" sz="1200" kern="1200" dirty="0">
              <a:solidFill>
                <a:schemeClr val="tx1"/>
              </a:solidFill>
              <a:effectLst/>
              <a:latin typeface="+mn-lt"/>
              <a:ea typeface="+mn-ea"/>
              <a:cs typeface="+mn-cs"/>
            </a:endParaRPr>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4A2F96BB-6D64-9141-97BA-3AF5EB308D52}" type="slidenum">
              <a:rPr lang="en-US" smtClean="0"/>
              <a:t>5</a:t>
            </a:fld>
            <a:endParaRPr lang="en-US"/>
          </a:p>
        </p:txBody>
      </p:sp>
    </p:spTree>
    <p:extLst>
      <p:ext uri="{BB962C8B-B14F-4D97-AF65-F5344CB8AC3E}">
        <p14:creationId xmlns:p14="http://schemas.microsoft.com/office/powerpoint/2010/main" val="1772894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1-2 mins</a:t>
            </a:r>
          </a:p>
          <a:p>
            <a:r>
              <a:rPr lang="en-US" dirty="0"/>
              <a:t>Presenter: JF?</a:t>
            </a:r>
          </a:p>
          <a:p>
            <a:endParaRPr lang="en-US" dirty="0"/>
          </a:p>
          <a:p>
            <a:pPr marL="171450" indent="-171450">
              <a:buFont typeface="Arial" panose="020B0604020202020204" pitchFamily="34" charset="0"/>
              <a:buChar char="•"/>
            </a:pPr>
            <a:r>
              <a:rPr lang="en-US" dirty="0"/>
              <a:t>Fluctuations in ODA, falling share to most impoverished</a:t>
            </a:r>
            <a:r>
              <a:rPr lang="en-US" dirty="0">
                <a:cs typeface="Calibri"/>
              </a:rPr>
              <a:t>?</a:t>
            </a:r>
          </a:p>
          <a:p>
            <a:pPr marL="171450" indent="-171450">
              <a:buFont typeface="Arial" panose="020B0604020202020204" pitchFamily="34" charset="0"/>
              <a:buChar char="•"/>
            </a:pPr>
            <a:r>
              <a:rPr lang="en-US" dirty="0"/>
              <a:t>Rise of NGOs, etc. </a:t>
            </a:r>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6</a:t>
            </a:fld>
            <a:endParaRPr lang="en-US"/>
          </a:p>
        </p:txBody>
      </p:sp>
    </p:spTree>
    <p:extLst>
      <p:ext uri="{BB962C8B-B14F-4D97-AF65-F5344CB8AC3E}">
        <p14:creationId xmlns:p14="http://schemas.microsoft.com/office/powerpoint/2010/main" val="1227841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Heiti SC Light" charset="-122"/>
                <a:ea typeface="Heiti SC Light" charset="-122"/>
                <a:cs typeface="Heiti SC Light" charset="-122"/>
              </a:rPr>
              <a:t>MF: 2 min: Background info on HCD, what it is, where it comes from, how it’s diffusing into development </a:t>
            </a:r>
          </a:p>
          <a:p>
            <a:endParaRPr lang="en-US" sz="1200" dirty="0">
              <a:latin typeface="Heiti SC Light" charset="-122"/>
              <a:ea typeface="Heiti SC Light" charset="-122"/>
            </a:endParaRPr>
          </a:p>
          <a:p>
            <a:r>
              <a:rPr lang="en-US" sz="1200" dirty="0">
                <a:latin typeface="Heiti SC Light" charset="-122"/>
                <a:ea typeface="Heiti SC Light" charset="-122"/>
              </a:rPr>
              <a:t>Content: What I’m specifically looking at is this practice you might be familiar with – design thinking/HCD – </a:t>
            </a:r>
            <a:r>
              <a:rPr lang="en-US" sz="1200" i="1" dirty="0">
                <a:latin typeface="Heiti SC Light" charset="-122"/>
                <a:ea typeface="Heiti SC Light" charset="-122"/>
                <a:cs typeface="Heiti SC Light" charset="-122"/>
              </a:rPr>
              <a:t>I aim to understand what happens when it travels and is reproduced in an organizational setting.</a:t>
            </a:r>
            <a:endParaRPr lang="en-US" sz="1200" dirty="0">
              <a:latin typeface="Heiti SC Light" charset="-122"/>
              <a:ea typeface="Heiti SC Light" charset="-122"/>
            </a:endParaRPr>
          </a:p>
          <a:p>
            <a:pPr marL="171450" indent="-171450">
              <a:buFont typeface="Arial" panose="020B0604020202020204" pitchFamily="34" charset="0"/>
              <a:buChar char="•"/>
            </a:pPr>
            <a:r>
              <a:rPr lang="en-US" sz="1200" dirty="0">
                <a:latin typeface="Heiti SC Light" charset="-122"/>
                <a:ea typeface="Heiti SC Light" charset="-122"/>
              </a:rPr>
              <a:t>Process: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This is a problem-solving strategy, borrowing practices of designers, , as processes for generating innovative solutions to meet end-user needs </a:t>
            </a:r>
          </a:p>
          <a:p>
            <a:pPr marL="628650" lvl="1" indent="-171450">
              <a:buFont typeface="Arial" panose="020B0604020202020204" pitchFamily="34" charset="0"/>
              <a:buChar char="•"/>
              <a:defRPr/>
            </a:pPr>
            <a:r>
              <a:rPr lang="en-US" sz="1200" kern="1200" dirty="0">
                <a:effectLst/>
                <a:latin typeface="+mn-lt"/>
                <a:ea typeface="+mn-ea"/>
                <a:cs typeface="+mn-cs"/>
              </a:rPr>
              <a:t>Many different processes/frameworks – but some core principles are:</a:t>
            </a:r>
            <a:r>
              <a:rPr lang="en-US" dirty="0">
                <a:cs typeface="Calibri"/>
              </a:rPr>
              <a:t> empathy/human factors in design, reframing/defining problems, imagining new, out of the box ideas, developing prototypes and tangible ideas to push things faster through experimentation, testing ideas, refining—really about open-ended problem-solving processes  </a:t>
            </a:r>
            <a:endParaRPr lang="en-US" sz="1200" kern="1200" dirty="0">
              <a:latin typeface="+mn-lt"/>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 to clarify, it’s a process for innovation as well as an innovation in process, at least for the development field.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Popularity: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popularized by design firms like IDEO and higher education institutions like Stanford </a:t>
            </a:r>
            <a:r>
              <a:rPr lang="en-US" sz="1200" kern="1200" dirty="0" err="1">
                <a:solidFill>
                  <a:schemeClr val="tx1"/>
                </a:solidFill>
                <a:effectLst/>
                <a:latin typeface="+mn-lt"/>
                <a:ea typeface="+mn-ea"/>
                <a:cs typeface="+mn-cs"/>
              </a:rPr>
              <a:t>d.school</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defRPr/>
            </a:pPr>
            <a:r>
              <a:rPr lang="en-US" sz="1200" kern="1200" dirty="0">
                <a:effectLst/>
                <a:latin typeface="+mn-lt"/>
                <a:ea typeface="+mn-ea"/>
                <a:cs typeface="+mn-cs"/>
              </a:rPr>
              <a:t>Champions/change agents </a:t>
            </a:r>
            <a:r>
              <a:rPr lang="en-US" dirty="0"/>
              <a:t>taking expert</a:t>
            </a:r>
            <a:r>
              <a:rPr lang="en-US" sz="1200" kern="1200" dirty="0">
                <a:effectLst/>
                <a:latin typeface="+mn-lt"/>
                <a:ea typeface="+mn-ea"/>
                <a:cs typeface="+mn-cs"/>
              </a:rPr>
              <a:t> </a:t>
            </a:r>
            <a:r>
              <a:rPr lang="en-US" dirty="0"/>
              <a:t>design</a:t>
            </a:r>
            <a:r>
              <a:rPr lang="en-US" sz="1200" kern="1200" dirty="0">
                <a:effectLst/>
                <a:latin typeface="+mn-lt"/>
                <a:ea typeface="+mn-ea"/>
                <a:cs typeface="+mn-cs"/>
              </a:rPr>
              <a:t> to social impact work, but they’re marketing the methodology to non-designers as well</a:t>
            </a:r>
            <a:endParaRPr lang="en-US" sz="1200" kern="1200" dirty="0">
              <a:latin typeface="+mn-lt"/>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People are excited about this:  </a:t>
            </a:r>
            <a:r>
              <a:rPr lang="en-US" sz="1200" kern="1200" dirty="0">
                <a:solidFill>
                  <a:schemeClr val="tx1"/>
                </a:solidFill>
                <a:effectLst/>
                <a:latin typeface="Heiti SC Light" charset="-122"/>
                <a:ea typeface="Heiti SC Light" charset="-122"/>
                <a:cs typeface="+mn-cs"/>
              </a:rPr>
              <a:t>h</a:t>
            </a:r>
            <a:r>
              <a:rPr lang="en-US" sz="1200" dirty="0">
                <a:latin typeface="Heiti SC Light" charset="-122"/>
                <a:ea typeface="Heiti SC Light" charset="-122"/>
              </a:rPr>
              <a:t>as become popular in private sector, making its way to public/citizen sectors, some take-up in development</a:t>
            </a:r>
          </a:p>
          <a:p>
            <a:pPr marL="628650" lvl="1" indent="-171450">
              <a:buFont typeface="Arial" panose="020B0604020202020204" pitchFamily="34" charset="0"/>
              <a:buChar char="•"/>
              <a:defRPr/>
            </a:pPr>
            <a:r>
              <a:rPr lang="en-US" sz="1200" kern="1200" dirty="0">
                <a:effectLst/>
                <a:latin typeface="+mn-lt"/>
                <a:ea typeface="+mn-ea"/>
                <a:cs typeface="+mn-cs"/>
              </a:rPr>
              <a:t>the Gates Foundation, UNICEF, Grameen Bank, Concern </a:t>
            </a:r>
            <a:r>
              <a:rPr lang="en-US" dirty="0"/>
              <a:t>Worldwide, Acumen </a:t>
            </a:r>
            <a:r>
              <a:rPr lang="en-US" sz="1200" kern="1200" dirty="0">
                <a:effectLst/>
                <a:latin typeface="+mn-lt"/>
                <a:ea typeface="+mn-ea"/>
                <a:cs typeface="+mn-cs"/>
              </a:rPr>
              <a:t>Fund .</a:t>
            </a:r>
            <a:r>
              <a:rPr lang="en-US" dirty="0"/>
              <a:t>  </a:t>
            </a:r>
            <a:endParaRPr lang="en-US" sz="1200" kern="1200" dirty="0">
              <a:latin typeface="+mn-lt"/>
              <a:cs typeface="Calibri"/>
            </a:endParaRPr>
          </a:p>
          <a:p>
            <a:pPr marL="742950" lvl="1" indent="-285750">
              <a:buFont typeface="Arial" panose="020B0604020202020204" pitchFamily="34" charset="0"/>
              <a:buChar char="•"/>
              <a:defRPr/>
            </a:pPr>
            <a:r>
              <a:rPr lang="en-US" sz="1200" kern="1200" dirty="0">
                <a:effectLst/>
                <a:latin typeface="+mn-lt"/>
                <a:ea typeface="+mn-ea"/>
                <a:cs typeface="+mn-cs"/>
              </a:rPr>
              <a:t>It’s spreading across the world in many ways –</a:t>
            </a:r>
            <a:r>
              <a:rPr lang="en-US" dirty="0"/>
              <a:t> </a:t>
            </a:r>
            <a:r>
              <a:rPr lang="en-US" sz="1200" kern="1200" dirty="0">
                <a:effectLst/>
                <a:latin typeface="+mn-lt"/>
                <a:ea typeface="+mn-ea"/>
                <a:cs typeface="+mn-cs"/>
              </a:rPr>
              <a:t> what I’m exploring in this research, the “capacity-building” model of spreading design thinking to a more diffuse development professional audience so that they can do it themselves</a:t>
            </a:r>
            <a:r>
              <a:rPr lang="en-US" dirty="0">
                <a:cs typeface="Calibri"/>
              </a:rPr>
              <a:t> -- </a:t>
            </a:r>
            <a:r>
              <a:rPr lang="en-US" dirty="0"/>
              <a:t>through trainings, open-source materials and online courses – </a:t>
            </a:r>
            <a:r>
              <a:rPr lang="en-US" dirty="0" err="1"/>
              <a:t>inline</a:t>
            </a:r>
            <a:r>
              <a:rPr lang="en-US" dirty="0"/>
              <a:t> with a bottom-up, development strategy shifting decision-making power</a:t>
            </a:r>
            <a:r>
              <a:rPr lang="en-US" dirty="0">
                <a:cs typeface="Calibri"/>
              </a:rPr>
              <a:t> and best practices out of hands of....to everyone...democratizing </a:t>
            </a:r>
            <a:endParaRPr lang="en-US" kern="1200" dirty="0"/>
          </a:p>
          <a:p>
            <a:pPr marL="742950" lvl="1" indent="-285750">
              <a:buFont typeface="Arial" panose="020B0604020202020204" pitchFamily="34" charset="0"/>
              <a:buChar char="•"/>
              <a:defRPr/>
            </a:pPr>
            <a:r>
              <a:rPr lang="en-US" dirty="0"/>
              <a:t>Design thinking is really being promoted to bring fresh ideas, creativity and empathy to development. </a:t>
            </a:r>
            <a:endParaRPr lang="en-US" dirty="0">
              <a:cs typeface="Calibri"/>
            </a:endParaRPr>
          </a:p>
          <a:p>
            <a:pPr lvl="2" indent="-285750">
              <a:buFont typeface="Arial" panose="020B0604020202020204" pitchFamily="34" charset="0"/>
              <a:buChar char="•"/>
              <a:defRPr/>
            </a:pPr>
            <a:r>
              <a:rPr lang="en-US" dirty="0">
                <a:cs typeface="Calibri"/>
              </a:rPr>
              <a:t>But, some challenges: </a:t>
            </a:r>
            <a:r>
              <a:rPr lang="en-US" sz="1200" kern="1200" dirty="0">
                <a:effectLst/>
                <a:latin typeface="+mn-lt"/>
                <a:ea typeface="+mn-ea"/>
                <a:cs typeface="+mn-cs"/>
              </a:rPr>
              <a:t> goes against some traditional ways of doing development</a:t>
            </a:r>
            <a:r>
              <a:rPr lang="en-US" dirty="0"/>
              <a:t> </a:t>
            </a:r>
            <a:r>
              <a:rPr lang="en-US" sz="1200" kern="1200" dirty="0">
                <a:effectLst/>
                <a:latin typeface="+mn-lt"/>
                <a:ea typeface="+mn-ea"/>
                <a:cs typeface="+mn-cs"/>
              </a:rPr>
              <a:t> - it’s more iterative, adaptive, and open-ended problem solving. </a:t>
            </a:r>
            <a:r>
              <a:rPr lang="en-US" dirty="0"/>
              <a:t>The</a:t>
            </a:r>
            <a:r>
              <a:rPr lang="en-US" sz="1200" kern="1200" dirty="0">
                <a:effectLst/>
                <a:latin typeface="+mn-lt"/>
                <a:ea typeface="+mn-ea"/>
                <a:cs typeface="+mn-cs"/>
              </a:rPr>
              <a:t> challenges of capacity-building, and system readiness/fit</a:t>
            </a:r>
            <a:endParaRPr lang="en-US" sz="1200" kern="1200" dirty="0">
              <a:latin typeface="+mn-lt"/>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sz="1200" dirty="0"/>
          </a:p>
        </p:txBody>
      </p:sp>
      <p:sp>
        <p:nvSpPr>
          <p:cNvPr id="4" name="Slide Number Placeholder 3"/>
          <p:cNvSpPr>
            <a:spLocks noGrp="1"/>
          </p:cNvSpPr>
          <p:nvPr>
            <p:ph type="sldNum" sz="quarter" idx="5"/>
          </p:nvPr>
        </p:nvSpPr>
        <p:spPr/>
        <p:txBody>
          <a:bodyPr/>
          <a:lstStyle/>
          <a:p>
            <a:fld id="{A4EAF5B3-921E-1548-8B98-015BC74B0855}" type="slidenum">
              <a:rPr lang="en-US" smtClean="0"/>
              <a:t>7</a:t>
            </a:fld>
            <a:endParaRPr lang="en-US"/>
          </a:p>
        </p:txBody>
      </p:sp>
    </p:spTree>
    <p:extLst>
      <p:ext uri="{BB962C8B-B14F-4D97-AF65-F5344CB8AC3E}">
        <p14:creationId xmlns:p14="http://schemas.microsoft.com/office/powerpoint/2010/main" val="322143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min</a:t>
            </a:r>
          </a:p>
        </p:txBody>
      </p:sp>
      <p:sp>
        <p:nvSpPr>
          <p:cNvPr id="4" name="Slide Number Placeholder 3"/>
          <p:cNvSpPr>
            <a:spLocks noGrp="1"/>
          </p:cNvSpPr>
          <p:nvPr>
            <p:ph type="sldNum" sz="quarter" idx="5"/>
          </p:nvPr>
        </p:nvSpPr>
        <p:spPr/>
        <p:txBody>
          <a:bodyPr/>
          <a:lstStyle/>
          <a:p>
            <a:fld id="{A4EAF5B3-921E-1548-8B98-015BC74B0855}" type="slidenum">
              <a:rPr lang="en-US" smtClean="0"/>
              <a:t>8</a:t>
            </a:fld>
            <a:endParaRPr lang="en-US"/>
          </a:p>
        </p:txBody>
      </p:sp>
    </p:spTree>
    <p:extLst>
      <p:ext uri="{BB962C8B-B14F-4D97-AF65-F5344CB8AC3E}">
        <p14:creationId xmlns:p14="http://schemas.microsoft.com/office/powerpoint/2010/main" val="1837708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mins</a:t>
            </a:r>
          </a:p>
          <a:p>
            <a:r>
              <a:rPr lang="en-US" dirty="0"/>
              <a:t>Presenter?</a:t>
            </a:r>
          </a:p>
          <a:p>
            <a:r>
              <a:rPr lang="en-US" dirty="0"/>
              <a:t>To do:</a:t>
            </a:r>
          </a:p>
          <a:p>
            <a:pPr marL="171450" indent="-171450">
              <a:buFont typeface="Arial" panose="020B0604020202020204" pitchFamily="34" charset="0"/>
              <a:buChar char="•"/>
            </a:pPr>
            <a:r>
              <a:rPr lang="en-US" dirty="0"/>
              <a:t>Slide text look 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What, if any, are the unifying frameworks of our work? Post-development critiques? Anthropology of Development?  Do we need to mention those?</a:t>
            </a:r>
          </a:p>
          <a:p>
            <a:pPr marL="171450" indent="-171450">
              <a:buFont typeface="Arial" panose="020B0604020202020204" pitchFamily="34" charset="0"/>
              <a:buChar char="•"/>
            </a:pPr>
            <a:endParaRPr lang="en-US" dirty="0"/>
          </a:p>
          <a:p>
            <a:r>
              <a:rPr lang="en-US" dirty="0"/>
              <a:t>MF purposes: </a:t>
            </a:r>
          </a:p>
          <a:p>
            <a:pPr marL="171450" indent="-171450">
              <a:buFont typeface="Arial" panose="020B0604020202020204" pitchFamily="34" charset="0"/>
              <a:buChar char="•"/>
            </a:pPr>
            <a:r>
              <a:rPr lang="en-US" dirty="0"/>
              <a:t>The purpose is to describe and interpret, the encounter with a practice idea, DT, within a specific organizational setting affixed to a multi-layered socio-institutional space of development, through the eyes of development agents learning and adopting it</a:t>
            </a:r>
          </a:p>
          <a:p>
            <a:pPr marL="171450" indent="-171450">
              <a:buFont typeface="Arial" panose="020B0604020202020204" pitchFamily="34" charset="0"/>
              <a:buChar char="•"/>
            </a:pPr>
            <a:r>
              <a:rPr lang="en-US" dirty="0"/>
              <a:t>Exploratory study of how development actors embedded within a community development organization encounter and take up design thinking as a methodology for creative and empathetic problem-solving? </a:t>
            </a:r>
          </a:p>
          <a:p>
            <a:pPr marL="628650" lvl="1" indent="-171450">
              <a:buFont typeface="Arial" panose="020B0604020202020204" pitchFamily="34" charset="0"/>
              <a:buChar char="•"/>
            </a:pPr>
            <a:r>
              <a:rPr lang="en-US" dirty="0"/>
              <a:t>Reception/uptake at multiple levels (individual, group, organization)</a:t>
            </a:r>
          </a:p>
          <a:p>
            <a:pPr marL="628650" lvl="1" indent="-171450">
              <a:buFont typeface="Arial" panose="020B0604020202020204" pitchFamily="34" charset="0"/>
              <a:buChar char="•"/>
            </a:pPr>
            <a:r>
              <a:rPr lang="en-US" dirty="0"/>
              <a:t>How negotiations within the institutional setting (the arena) shape that manifestation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9</a:t>
            </a:fld>
            <a:endParaRPr lang="en-US"/>
          </a:p>
        </p:txBody>
      </p:sp>
    </p:spTree>
    <p:extLst>
      <p:ext uri="{BB962C8B-B14F-4D97-AF65-F5344CB8AC3E}">
        <p14:creationId xmlns:p14="http://schemas.microsoft.com/office/powerpoint/2010/main" val="2010209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mins</a:t>
            </a:r>
          </a:p>
          <a:p>
            <a:r>
              <a:rPr lang="en-US" dirty="0"/>
              <a:t>Presenter: MF</a:t>
            </a:r>
          </a:p>
          <a:p>
            <a:endParaRPr lang="en-US" dirty="0"/>
          </a:p>
          <a:p>
            <a:r>
              <a:rPr lang="en-US" sz="1200" dirty="0">
                <a:latin typeface="Heiti SC Light" charset="-122"/>
                <a:ea typeface="Heiti SC Light" charset="-122"/>
                <a:cs typeface="Heiti SC Light" charset="-122"/>
              </a:rPr>
              <a:t>Put emphasis on ethnography/case study</a:t>
            </a:r>
          </a:p>
          <a:p>
            <a:r>
              <a:rPr lang="en-US" sz="1200" dirty="0">
                <a:latin typeface="Heiti SC Light" charset="-122"/>
                <a:ea typeface="Heiti SC Light" charset="-122"/>
                <a:cs typeface="Heiti SC Light" charset="-122"/>
              </a:rPr>
              <a:t>From this to this (left to right) triangle in development cooperation handbook; </a:t>
            </a:r>
          </a:p>
          <a:p>
            <a:r>
              <a:rPr lang="en-US" sz="1200" dirty="0">
                <a:latin typeface="Heiti SC Light" charset="-122"/>
                <a:ea typeface="Heiti SC Light" charset="-122"/>
                <a:cs typeface="Heiti SC Light" charset="-122"/>
              </a:rPr>
              <a:t> </a:t>
            </a:r>
            <a:endParaRPr lang="en-US" dirty="0"/>
          </a:p>
          <a:p>
            <a:r>
              <a:rPr lang="en-US" dirty="0"/>
              <a:t>Content (1 min)</a:t>
            </a:r>
          </a:p>
          <a:p>
            <a:pPr marL="171450" indent="-171450">
              <a:buFont typeface="Arial" panose="020B0604020202020204" pitchFamily="34" charset="0"/>
              <a:buChar char="•"/>
            </a:pPr>
            <a:r>
              <a:rPr lang="en-US" dirty="0"/>
              <a:t>This is an approach we share = analyzing ethnographic vignettes of ”critical incidents” from fieldwork</a:t>
            </a:r>
            <a:r>
              <a:rPr lang="en-US" dirty="0">
                <a:cs typeface="Calibri"/>
              </a:rPr>
              <a:t>, connecting our framing, theory and evidence </a:t>
            </a:r>
          </a:p>
          <a:p>
            <a:pPr marL="171450" indent="-171450">
              <a:buFont typeface="Arial" panose="020B0604020202020204" pitchFamily="34" charset="0"/>
              <a:buChar char="•"/>
            </a:pPr>
            <a:r>
              <a:rPr lang="en-US" dirty="0">
                <a:cs typeface="Calibri"/>
              </a:rPr>
              <a:t>to show macro-micro interface happening in everyday life </a:t>
            </a:r>
          </a:p>
          <a:p>
            <a:pPr marL="171450" indent="-171450">
              <a:buFont typeface="Arial" panose="020B0604020202020204" pitchFamily="34" charset="0"/>
              <a:buChar char="•"/>
            </a:pPr>
            <a:r>
              <a:rPr lang="en-US" dirty="0">
                <a:cs typeface="Calibri"/>
              </a:rPr>
              <a:t>Don't want the result on the left: </a:t>
            </a:r>
            <a:r>
              <a:rPr lang="en-US">
                <a:cs typeface="Calibri"/>
              </a:rPr>
              <a:t>the abstract</a:t>
            </a:r>
            <a:r>
              <a:rPr lang="en-US" dirty="0">
                <a:cs typeface="Calibri"/>
              </a:rPr>
              <a:t>, which I got when I put "organizational life" into the wiki commons search, but really illuminate the specific  </a:t>
            </a:r>
          </a:p>
          <a:p>
            <a:pPr marL="171450" indent="-171450">
              <a:buFont typeface="Arial" panose="020B0604020202020204" pitchFamily="34" charset="0"/>
              <a:buChar char="•"/>
            </a:pPr>
            <a:r>
              <a:rPr lang="en-US" dirty="0"/>
              <a:t>The purpose of a vignette = </a:t>
            </a:r>
          </a:p>
          <a:p>
            <a:pPr marL="628650" lvl="1" indent="-171450">
              <a:buFont typeface="Arial" panose="020B0604020202020204" pitchFamily="34" charset="0"/>
              <a:buChar char="•"/>
            </a:pPr>
            <a:r>
              <a:rPr lang="en-US" dirty="0"/>
              <a:t>Miles, Huberman, &amp; Saldana (2014): </a:t>
            </a:r>
          </a:p>
          <a:p>
            <a:pPr marL="1085850" lvl="2" indent="-171450">
              <a:buFont typeface="Arial" panose="020B0604020202020204" pitchFamily="34" charset="0"/>
              <a:buChar char="•"/>
            </a:pPr>
            <a:r>
              <a:rPr lang="en-US" dirty="0"/>
              <a:t>Translates fieldwork into prose through a “focused description of a series of events taken to be representative, typical or emblematic in your case” (p. 182) </a:t>
            </a:r>
          </a:p>
          <a:p>
            <a:pPr marL="1085850" lvl="2" indent="-171450">
              <a:buFont typeface="Arial" panose="020B0604020202020204" pitchFamily="34" charset="0"/>
              <a:buChar char="•"/>
            </a:pPr>
            <a:r>
              <a:rPr lang="en-US" dirty="0"/>
              <a:t>Usually pays attention to temporal, spatial, and interactive aspect of events</a:t>
            </a:r>
          </a:p>
          <a:p>
            <a:pPr marL="1085850" lvl="2" indent="-171450">
              <a:buFont typeface="Arial" panose="020B0604020202020204" pitchFamily="34" charset="0"/>
              <a:buChar char="•"/>
            </a:pPr>
            <a:r>
              <a:rPr lang="en-US" dirty="0"/>
              <a:t>Offers an alternative to presenting data through categorical analysis that divorces your themes from meaning and context</a:t>
            </a:r>
            <a:endParaRPr lang="en-US" dirty="0">
              <a:cs typeface="Calibri"/>
            </a:endParaRPr>
          </a:p>
          <a:p>
            <a:pPr marL="1085850" lvl="2" indent="-171450">
              <a:buFont typeface="Arial" panose="020B0604020202020204" pitchFamily="34" charset="0"/>
              <a:buChar char="•"/>
            </a:pPr>
            <a:r>
              <a:rPr lang="en-US" dirty="0"/>
              <a:t>“to heighten insight, illuminate and deepen understanding” and “enable vicarious experiencing” (P. 326)</a:t>
            </a:r>
          </a:p>
          <a:p>
            <a:pPr marL="171450" indent="-171450">
              <a:buFont typeface="Arial" panose="020B0604020202020204" pitchFamily="34" charset="0"/>
              <a:buChar char="•"/>
            </a:pPr>
            <a:r>
              <a:rPr lang="en-US" dirty="0"/>
              <a:t>Strengths of this type of approach for studying (processes of change, organizational practices, social dynamics of changemaking)</a:t>
            </a:r>
          </a:p>
          <a:p>
            <a:pPr marL="171450" indent="-171450">
              <a:buFont typeface="Arial" panose="020B0604020202020204" pitchFamily="34" charset="0"/>
              <a:buChar char="•"/>
            </a:pPr>
            <a:r>
              <a:rPr lang="en-US" dirty="0"/>
              <a:t>(I love some of these ideas from </a:t>
            </a:r>
            <a:r>
              <a:rPr lang="en-US" dirty="0" err="1"/>
              <a:t>Ybema</a:t>
            </a:r>
            <a:r>
              <a:rPr lang="en-US" dirty="0"/>
              <a:t> et al.’s </a:t>
            </a:r>
            <a:r>
              <a:rPr lang="en-US" i="1" dirty="0"/>
              <a:t>Organizational Ethnography </a:t>
            </a:r>
            <a:r>
              <a:rPr lang="en-US" i="0" dirty="0"/>
              <a:t>book: (if you haven’t downloaded it, you should, I found it open-source):</a:t>
            </a:r>
          </a:p>
          <a:p>
            <a:pPr marL="171450" indent="-171450">
              <a:buFont typeface="Arial" panose="020B0604020202020204" pitchFamily="34" charset="0"/>
              <a:buChar char="•"/>
            </a:pPr>
            <a:endParaRPr lang="en-US" i="0" dirty="0"/>
          </a:p>
          <a:p>
            <a:r>
              <a:rPr lang="en-US" i="0" dirty="0"/>
              <a:t>MF Background (30 seconds)</a:t>
            </a:r>
            <a:endParaRPr lang="en-US" dirty="0">
              <a:cs typeface="Calibri"/>
            </a:endParaRPr>
          </a:p>
          <a:p>
            <a:pPr marL="285750" indent="-285750">
              <a:buFont typeface="Arial"/>
              <a:buChar char="•"/>
            </a:pPr>
            <a:r>
              <a:rPr lang="en-US" dirty="0"/>
              <a:t>In something like a cross of action research, organizational ethnography and auto-ethnography, I did</a:t>
            </a:r>
            <a:r>
              <a:rPr lang="en-US" i="0" dirty="0"/>
              <a:t> 2 rounds of </a:t>
            </a:r>
            <a:r>
              <a:rPr lang="en-US" dirty="0"/>
              <a:t>DT training</a:t>
            </a:r>
            <a:r>
              <a:rPr lang="en-US" i="0" dirty="0"/>
              <a:t> </a:t>
            </a:r>
            <a:r>
              <a:rPr lang="en-US" dirty="0"/>
              <a:t>–</a:t>
            </a:r>
            <a:r>
              <a:rPr lang="en-US" i="0" dirty="0"/>
              <a:t> </a:t>
            </a:r>
            <a:r>
              <a:rPr lang="en-US" dirty="0"/>
              <a:t>3 months each – during 2015 and 2016 in a </a:t>
            </a:r>
            <a:r>
              <a:rPr lang="en-US" i="0" dirty="0"/>
              <a:t>community development organization in Western, rural Kenya</a:t>
            </a:r>
            <a:endParaRPr lang="en-US" i="0" dirty="0">
              <a:cs typeface="Calibri"/>
            </a:endParaRPr>
          </a:p>
          <a:p>
            <a:pPr marL="285750" indent="-285750">
              <a:buFont typeface="Arial"/>
              <a:buChar char="•"/>
            </a:pPr>
            <a:r>
              <a:rPr lang="en-US" dirty="0">
                <a:cs typeface="Calibri"/>
              </a:rPr>
              <a:t>I conducted qualitative, immersive fieldwork on the processes and responses, to uptake </a:t>
            </a:r>
            <a:r>
              <a:rPr lang="en-US" i="0" dirty="0"/>
              <a:t>(interviews w/intended adopters &amp; stakeholders, participant observation, focus group discussions)</a:t>
            </a:r>
            <a:r>
              <a:rPr lang="en-US" dirty="0">
                <a:cs typeface="Calibri"/>
              </a:rPr>
              <a:t> - focusing on what they thought of training, how individuals and organization were making decisions about and incorporating DT into their work, what value they thought it had</a:t>
            </a:r>
            <a:endParaRPr lang="en-US" i="0" dirty="0">
              <a:cs typeface="Calibri"/>
            </a:endParaRPr>
          </a:p>
          <a:p>
            <a:endParaRPr lang="en-US" i="0" dirty="0">
              <a:cs typeface="Calibri"/>
            </a:endParaRPr>
          </a:p>
          <a:p>
            <a:pPr marL="171450" indent="-171450">
              <a:buFont typeface="Arial" panose="020B0604020202020204" pitchFamily="34" charset="0"/>
              <a:buChar char="•"/>
            </a:pPr>
            <a:endParaRPr lang="en-US" i="0" dirty="0">
              <a:cs typeface="Calibri"/>
            </a:endParaRPr>
          </a:p>
          <a:p>
            <a:r>
              <a:rPr lang="en-US" dirty="0">
                <a:cs typeface="Calibri"/>
              </a:rPr>
              <a:t>JF Background </a:t>
            </a:r>
            <a:endParaRPr lang="en-US" i="0" dirty="0">
              <a:cs typeface="Calibri"/>
            </a:endParaRPr>
          </a:p>
          <a:p>
            <a:pPr marL="171450" indent="-171450">
              <a:buFont typeface="Arial" panose="020B0604020202020204" pitchFamily="34" charset="0"/>
              <a:buChar char="•"/>
            </a:pPr>
            <a:endParaRPr lang="en-US" dirty="0">
              <a:cs typeface="Calibri"/>
            </a:endParaRPr>
          </a:p>
          <a:p>
            <a:pPr marL="171450" indent="-171450">
              <a:buFont typeface="Arial" panose="020B0604020202020204" pitchFamily="34" charset="0"/>
              <a:buChar char="•"/>
            </a:pPr>
            <a:endParaRPr lang="en-US" dirty="0">
              <a:cs typeface="Calibri"/>
            </a:endParaRPr>
          </a:p>
          <a:p>
            <a:pPr marL="171450"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5"/>
          </p:nvPr>
        </p:nvSpPr>
        <p:spPr/>
        <p:txBody>
          <a:bodyPr/>
          <a:lstStyle/>
          <a:p>
            <a:fld id="{A4EAF5B3-921E-1548-8B98-015BC74B0855}" type="slidenum">
              <a:rPr lang="en-US" smtClean="0"/>
              <a:t>10</a:t>
            </a:fld>
            <a:endParaRPr lang="en-US"/>
          </a:p>
        </p:txBody>
      </p:sp>
    </p:spTree>
    <p:extLst>
      <p:ext uri="{BB962C8B-B14F-4D97-AF65-F5344CB8AC3E}">
        <p14:creationId xmlns:p14="http://schemas.microsoft.com/office/powerpoint/2010/main" val="712730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2 mins: Give you some background first </a:t>
            </a: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ndParaRPr>
          </a:p>
          <a:p>
            <a:pPr marL="285750" indent="-285750">
              <a:buFont typeface="Arial" panose="020B0604020202020204" pitchFamily="34" charset="0"/>
              <a:buChar char="•"/>
              <a:defRPr/>
            </a:pPr>
            <a:r>
              <a:rPr lang="en-US" dirty="0"/>
              <a:t>The setting:  </a:t>
            </a:r>
            <a:endParaRPr lang="en-US" dirty="0">
              <a:cs typeface="Calibri"/>
            </a:endParaRPr>
          </a:p>
          <a:p>
            <a:pPr marL="742950" lvl="1" indent="-285750">
              <a:buFont typeface="Arial" panose="020B0604020202020204" pitchFamily="34" charset="0"/>
              <a:buChar char="•"/>
              <a:defRPr/>
            </a:pPr>
            <a:r>
              <a:rPr lang="en-US" dirty="0"/>
              <a:t>Holistic community development organization </a:t>
            </a:r>
          </a:p>
          <a:p>
            <a:pPr marL="742950" lvl="1" indent="-285750">
              <a:buFont typeface="Arial" panose="020B0604020202020204" pitchFamily="34" charset="0"/>
              <a:buChar char="•"/>
              <a:defRPr/>
            </a:pPr>
            <a:r>
              <a:rPr lang="en-US" dirty="0"/>
              <a:t>Working in a rural, agrarian village context </a:t>
            </a:r>
            <a:endParaRPr lang="en-US" dirty="0">
              <a:cs typeface="Calibri"/>
            </a:endParaRPr>
          </a:p>
          <a:p>
            <a:pPr marL="742950" lvl="1" indent="-285750">
              <a:buFont typeface="Arial" panose="020B0604020202020204" pitchFamily="34" charset="0"/>
              <a:buChar char="•"/>
              <a:defRPr/>
            </a:pPr>
            <a:r>
              <a:rPr lang="en-US" dirty="0">
                <a:cs typeface="Calibri"/>
              </a:rPr>
              <a:t>Mission: </a:t>
            </a:r>
            <a:r>
              <a:rPr lang="en-US" b="1" dirty="0"/>
              <a:t>our mission</a:t>
            </a:r>
            <a:r>
              <a:rPr lang="en-US" dirty="0"/>
              <a:t> is to empower communities and build their capacities to create positive change for children and youth within their community. category of OVCs and guardians,  </a:t>
            </a:r>
          </a:p>
          <a:p>
            <a:pPr marL="742950" lvl="1" indent="-285750">
              <a:buFont typeface="Arial" panose="020B0604020202020204" pitchFamily="34" charset="0"/>
              <a:buChar char="•"/>
              <a:defRPr/>
            </a:pPr>
            <a:r>
              <a:rPr lang="en-US" dirty="0"/>
              <a:t>All of these players in this story</a:t>
            </a:r>
            <a:r>
              <a:rPr lang="en-US" dirty="0">
                <a:cs typeface="Calibri"/>
              </a:rPr>
              <a:t>: foreign director, 50 some staff, interns, consultants and change agents, recurring </a:t>
            </a:r>
            <a:r>
              <a:rPr lang="en-US" dirty="0" err="1">
                <a:cs typeface="Calibri"/>
              </a:rPr>
              <a:t>european</a:t>
            </a:r>
            <a:r>
              <a:rPr lang="en-US" dirty="0">
                <a:cs typeface="Calibri"/>
              </a:rPr>
              <a:t> volunteers who are also donors </a:t>
            </a:r>
          </a:p>
          <a:p>
            <a:pPr marL="171450" indent="-171450">
              <a:buFont typeface="Arial" panose="020B0604020202020204" pitchFamily="34" charset="0"/>
              <a:buChar char="•"/>
              <a:defRPr/>
            </a:pPr>
            <a:endParaRPr lang="en-US" dirty="0">
              <a:cs typeface="Calibri"/>
            </a:endParaRPr>
          </a:p>
          <a:p>
            <a:pPr marL="171450" indent="-171450">
              <a:buFont typeface="Arial" panose="020B0604020202020204" pitchFamily="34" charset="0"/>
              <a:buChar char="•"/>
              <a:defRPr/>
            </a:pPr>
            <a:r>
              <a:rPr lang="en-US" sz="1200" kern="1200" dirty="0">
                <a:effectLst/>
                <a:latin typeface="+mn-lt"/>
                <a:ea typeface="+mn-ea"/>
                <a:cs typeface="+mn-cs"/>
              </a:rPr>
              <a:t>What: An account of events during 2015 trainings</a:t>
            </a:r>
            <a:r>
              <a:rPr lang="en-US" dirty="0"/>
              <a:t> </a:t>
            </a:r>
            <a:r>
              <a:rPr lang="en-US" sz="1200" kern="1200" dirty="0">
                <a:effectLst/>
                <a:latin typeface="+mn-lt"/>
                <a:ea typeface="+mn-ea"/>
                <a:cs typeface="+mn-cs"/>
              </a:rPr>
              <a:t>in which design thinking sessions bring together staff, interns and repeat European volunteers</a:t>
            </a:r>
            <a:r>
              <a:rPr lang="en-US" dirty="0">
                <a:cs typeface="Calibri"/>
              </a:rPr>
              <a:t> </a:t>
            </a:r>
            <a:endParaRPr lang="en-US"/>
          </a:p>
          <a:p>
            <a:pPr marL="628650" lvl="1" indent="-171450">
              <a:buFont typeface="Arial" panose="020B0604020202020204" pitchFamily="34" charset="0"/>
              <a:buChar char="•"/>
              <a:defRPr/>
            </a:pPr>
            <a:r>
              <a:rPr lang="en-US" dirty="0">
                <a:cs typeface="Calibri"/>
              </a:rPr>
              <a:t>first, second, or third training for some staff: early on </a:t>
            </a:r>
          </a:p>
          <a:p>
            <a:pPr marL="628650" lvl="1" indent="-171450">
              <a:buFont typeface="Arial" panose="020B0604020202020204" pitchFamily="34" charset="0"/>
              <a:buChar char="•"/>
              <a:defRPr/>
            </a:pPr>
            <a:r>
              <a:rPr lang="en-US" dirty="0">
                <a:cs typeface="Calibri"/>
              </a:rPr>
              <a:t>Vignette</a:t>
            </a:r>
            <a:r>
              <a:rPr lang="en-US" dirty="0"/>
              <a:t> I'm going to share is an extended interaction: 2.5 weeks of training</a:t>
            </a:r>
            <a:endParaRPr lang="en-US" dirty="0">
              <a:cs typeface="Calibri"/>
            </a:endParaRPr>
          </a:p>
          <a:p>
            <a:pPr marL="628650" lvl="1" indent="-171450">
              <a:buFont typeface="Arial" panose="020B0604020202020204" pitchFamily="34" charset="0"/>
              <a:buChar char="•"/>
              <a:defRPr/>
            </a:pPr>
            <a:endParaRPr lang="en-US" dirty="0">
              <a:cs typeface="Calibri"/>
            </a:endParaRPr>
          </a:p>
          <a:p>
            <a:pPr marL="171450" indent="-171450">
              <a:buFont typeface="Arial" panose="020B0604020202020204" pitchFamily="34" charset="0"/>
              <a:buChar char="•"/>
              <a:defRPr/>
            </a:pPr>
            <a:r>
              <a:rPr lang="en-US" sz="1200" kern="1200" dirty="0">
                <a:effectLst/>
                <a:latin typeface="+mn-lt"/>
                <a:ea typeface="+mn-ea"/>
                <a:cs typeface="+mn-cs"/>
              </a:rPr>
              <a:t>Why: The purpose of highlighting this critical incident is to </a:t>
            </a:r>
            <a:endParaRPr lang="en-US" dirty="0"/>
          </a:p>
          <a:p>
            <a:pPr marL="628650" lvl="1" indent="-171450">
              <a:buFont typeface="Arial" panose="020B0604020202020204" pitchFamily="34" charset="0"/>
              <a:buChar char="•"/>
              <a:defRPr/>
            </a:pPr>
            <a:r>
              <a:rPr lang="en-US" sz="1200" kern="1200" dirty="0">
                <a:effectLst/>
                <a:latin typeface="+mn-lt"/>
                <a:ea typeface="+mn-ea"/>
                <a:cs typeface="+mn-cs"/>
              </a:rPr>
              <a:t>probe the messy dynamics of </a:t>
            </a:r>
            <a:r>
              <a:rPr lang="en-US" dirty="0"/>
              <a:t>uptake when</a:t>
            </a:r>
            <a:r>
              <a:rPr lang="en-US" sz="1200" kern="1200" dirty="0">
                <a:effectLst/>
                <a:latin typeface="+mn-lt"/>
                <a:ea typeface="+mn-ea"/>
                <a:cs typeface="+mn-cs"/>
              </a:rPr>
              <a:t> DT is inserted into complicated organizational relationships</a:t>
            </a:r>
            <a:endParaRPr lang="en-US" dirty="0">
              <a:cs typeface="Calibri"/>
            </a:endParaRPr>
          </a:p>
          <a:p>
            <a:pPr marL="628650" lvl="1" indent="-171450">
              <a:buFont typeface="Arial" panose="020B0604020202020204" pitchFamily="34" charset="0"/>
              <a:buChar char="•"/>
              <a:defRPr/>
            </a:pPr>
            <a:r>
              <a:rPr lang="en-US" dirty="0"/>
              <a:t>In</a:t>
            </a:r>
            <a:r>
              <a:rPr lang="en-US" dirty="0">
                <a:cs typeface="Calibri"/>
              </a:rPr>
              <a:t> which m</a:t>
            </a:r>
            <a:r>
              <a:rPr lang="en-US" dirty="0"/>
              <a:t>ultiple objectives are unveiled or emerge, that I and many other players weren't privy to at the time (or ever) </a:t>
            </a:r>
          </a:p>
          <a:p>
            <a:pPr marL="628650" lvl="1" indent="-171450">
              <a:buFont typeface="Arial" panose="020B0604020202020204" pitchFamily="34" charset="0"/>
              <a:buChar char="•"/>
              <a:defRPr/>
            </a:pPr>
            <a:r>
              <a:rPr lang="en-US" dirty="0">
                <a:cs typeface="Calibri"/>
              </a:rPr>
              <a:t>DT is used to do something it’s not exactly intended to do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latin typeface="+mn-lt"/>
              <a:cs typeface="Calibri"/>
            </a:endParaRPr>
          </a:p>
          <a:p>
            <a:pPr>
              <a:defRPr/>
            </a:pPr>
            <a:r>
              <a:rPr lang="en-US" sz="1200" kern="1200" dirty="0">
                <a:effectLst/>
                <a:latin typeface="+mn-lt"/>
                <a:ea typeface="+mn-ea"/>
                <a:cs typeface="+mn-cs"/>
              </a:rPr>
              <a:t>Now, I want to tell a story that begins with a request from the director while planning</a:t>
            </a:r>
            <a:r>
              <a:rPr lang="en-US" dirty="0">
                <a:cs typeface="Calibri"/>
              </a:rPr>
              <a:t> the training </a:t>
            </a:r>
            <a:r>
              <a:rPr lang="en-US" dirty="0"/>
              <a:t>. She asked to do “design thinking” with returning volunteers – to help them process their cultural immersion experience. I know that there was an incident the year before – donors came across a house of a </a:t>
            </a:r>
            <a:r>
              <a:rPr lang="en-US" dirty="0" err="1"/>
              <a:t>famiyl</a:t>
            </a:r>
            <a:r>
              <a:rPr lang="en-US" dirty="0"/>
              <a:t> in disrepair, convince staff to rebuild it while </a:t>
            </a:r>
            <a:r>
              <a:rPr lang="en-US" dirty="0" err="1"/>
              <a:t>dreictor</a:t>
            </a:r>
            <a:r>
              <a:rPr lang="en-US" dirty="0"/>
              <a:t> is in </a:t>
            </a:r>
            <a:r>
              <a:rPr lang="en-US" dirty="0" err="1"/>
              <a:t>nairobi</a:t>
            </a:r>
            <a:r>
              <a:rPr lang="en-US" dirty="0"/>
              <a:t>, she's furious and someone gets fired  – I think she really means "ethical community engagement"</a:t>
            </a:r>
            <a:r>
              <a:rPr lang="en-US" dirty="0">
                <a:cs typeface="Calibri"/>
              </a:rPr>
              <a:t> but I figure, we can do one empathy-building </a:t>
            </a:r>
            <a:r>
              <a:rPr lang="en-US" dirty="0" err="1">
                <a:cs typeface="Calibri"/>
              </a:rPr>
              <a:t>workhop</a:t>
            </a:r>
            <a:r>
              <a:rPr lang="en-US" dirty="0">
                <a:cs typeface="Calibri"/>
              </a:rPr>
              <a:t>, maybe a design workshop to show them a different way of sort of jumping to solutions </a:t>
            </a:r>
            <a:endParaRPr lang="en-US" kern="1200" dirty="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4EAF5B3-921E-1548-8B98-015BC74B0855}" type="slidenum">
              <a:rPr lang="en-US" smtClean="0"/>
              <a:t>11</a:t>
            </a:fld>
            <a:endParaRPr lang="en-US"/>
          </a:p>
        </p:txBody>
      </p:sp>
    </p:spTree>
    <p:extLst>
      <p:ext uri="{BB962C8B-B14F-4D97-AF65-F5344CB8AC3E}">
        <p14:creationId xmlns:p14="http://schemas.microsoft.com/office/powerpoint/2010/main" val="4107639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processes –</a:t>
            </a:r>
            <a:r>
              <a:rPr lang="en-US" dirty="0">
                <a:cs typeface="Calibri"/>
              </a:rPr>
              <a:t> </a:t>
            </a:r>
          </a:p>
          <a:p>
            <a:pPr marL="171450" indent="-171450">
              <a:buFont typeface="Arial"/>
              <a:buChar char="•"/>
            </a:pPr>
            <a:r>
              <a:rPr lang="en-US" dirty="0">
                <a:cs typeface="Calibri"/>
              </a:rPr>
              <a:t>I'm trying to translated director's wishes, </a:t>
            </a:r>
          </a:p>
          <a:p>
            <a:pPr marL="171450" indent="-171450">
              <a:buFont typeface="Arial"/>
              <a:buChar char="•"/>
            </a:pPr>
            <a:r>
              <a:rPr lang="en-US" dirty="0">
                <a:cs typeface="Calibri"/>
              </a:rPr>
              <a:t>feel like I'm fighting for this workshop with volunteers, </a:t>
            </a:r>
          </a:p>
          <a:p>
            <a:pPr marL="171450" indent="-171450">
              <a:buFont typeface="Arial"/>
              <a:buChar char="•"/>
            </a:pPr>
            <a:r>
              <a:rPr lang="en-US" dirty="0">
                <a:cs typeface="Calibri"/>
              </a:rPr>
              <a:t>staff are using the language of empathy and brainstorming in planning, responding to design thinking workshops but superficially</a:t>
            </a:r>
          </a:p>
          <a:p>
            <a:pPr marL="171450" indent="-171450">
              <a:buFont typeface="Arial"/>
              <a:buChar char="•"/>
            </a:pPr>
            <a:r>
              <a:rPr lang="en-US" dirty="0">
                <a:cs typeface="Calibri"/>
              </a:rPr>
              <a:t>Lo and behold, the Friday before they arrive, I get an email with a schedule that shows I am leading design thinking workshops with the volunteers every afternoon from 4-5 </a:t>
            </a:r>
          </a:p>
          <a:p>
            <a:pPr marL="171450" indent="-171450">
              <a:buFont typeface="Arial"/>
              <a:buChar char="•"/>
            </a:pPr>
            <a:r>
              <a:rPr lang="en-US" dirty="0">
                <a:cs typeface="Calibri"/>
              </a:rPr>
              <a:t>First day – we do what/how/why and I suggest exercise for immersion and they revolt: "the work is out there, not in here, we're here to help!"</a:t>
            </a:r>
          </a:p>
          <a:p>
            <a:pPr marL="171450" indent="-171450">
              <a:buFont typeface="Arial"/>
              <a:buChar char="•"/>
            </a:pPr>
            <a:r>
              <a:rPr lang="en-US" dirty="0">
                <a:cs typeface="Calibri"/>
              </a:rPr>
              <a:t>I give this feedback to management, kick it up to director, get the response that they're doubling down</a:t>
            </a:r>
          </a:p>
          <a:p>
            <a:pPr marL="171450" indent="-171450">
              <a:buFont typeface="Arial"/>
              <a:buChar char="•"/>
            </a:pPr>
            <a:r>
              <a:rPr lang="en-US" dirty="0">
                <a:cs typeface="Calibri"/>
              </a:rPr>
              <a:t>Objective # 2 emerges: this is about exchange</a:t>
            </a:r>
          </a:p>
          <a:p>
            <a:pPr marL="171450" indent="-171450">
              <a:buFont typeface="Arial"/>
              <a:buChar char="•"/>
            </a:pPr>
            <a:r>
              <a:rPr lang="en-US" dirty="0">
                <a:cs typeface="Calibri"/>
              </a:rPr>
              <a:t>So </a:t>
            </a:r>
            <a:r>
              <a:rPr lang="en-US" dirty="0" err="1">
                <a:cs typeface="Calibri"/>
              </a:rPr>
              <a:t>tuesday</a:t>
            </a:r>
            <a:r>
              <a:rPr lang="en-US" dirty="0">
                <a:cs typeface="Calibri"/>
              </a:rPr>
              <a:t>, a few more staff attend, we do these design research and analysis activities to help them process their day </a:t>
            </a:r>
          </a:p>
          <a:p>
            <a:pPr marL="171450" indent="-171450">
              <a:buFont typeface="Arial"/>
              <a:buChar char="•"/>
            </a:pPr>
            <a:r>
              <a:rPr lang="en-US" dirty="0">
                <a:cs typeface="Calibri"/>
              </a:rPr>
              <a:t>By Wednesday – has become mandatory for staff, they're grumpy about it </a:t>
            </a:r>
          </a:p>
        </p:txBody>
      </p:sp>
      <p:sp>
        <p:nvSpPr>
          <p:cNvPr id="4" name="Slide Number Placeholder 3"/>
          <p:cNvSpPr>
            <a:spLocks noGrp="1"/>
          </p:cNvSpPr>
          <p:nvPr>
            <p:ph type="sldNum" sz="quarter" idx="5"/>
          </p:nvPr>
        </p:nvSpPr>
        <p:spPr/>
        <p:txBody>
          <a:bodyPr/>
          <a:lstStyle/>
          <a:p>
            <a:fld id="{A4EAF5B3-921E-1548-8B98-015BC74B0855}" type="slidenum">
              <a:rPr lang="en-US" smtClean="0"/>
              <a:t>12</a:t>
            </a:fld>
            <a:endParaRPr lang="en-US"/>
          </a:p>
        </p:txBody>
      </p:sp>
    </p:spTree>
    <p:extLst>
      <p:ext uri="{BB962C8B-B14F-4D97-AF65-F5344CB8AC3E}">
        <p14:creationId xmlns:p14="http://schemas.microsoft.com/office/powerpoint/2010/main" val="2907192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Meanwhile – lunch</a:t>
            </a:r>
          </a:p>
          <a:p>
            <a:pPr>
              <a:defRPr/>
            </a:pPr>
            <a:r>
              <a:rPr lang="en-US" dirty="0">
                <a:cs typeface="Calibri"/>
              </a:rPr>
              <a:t>Director suggested </a:t>
            </a:r>
            <a:r>
              <a:rPr lang="en-US" dirty="0" err="1">
                <a:cs typeface="Calibri"/>
              </a:rPr>
              <a:t>monica</a:t>
            </a:r>
            <a:r>
              <a:rPr lang="en-US" dirty="0">
                <a:cs typeface="Calibri"/>
              </a:rPr>
              <a:t> step in</a:t>
            </a:r>
          </a:p>
          <a:p>
            <a:pPr>
              <a:defRPr/>
            </a:pPr>
            <a:r>
              <a:rPr lang="en-US" dirty="0">
                <a:cs typeface="Calibri"/>
              </a:rPr>
              <a:t>She suggests something</a:t>
            </a:r>
          </a:p>
          <a:p>
            <a:pPr>
              <a:defRPr/>
            </a:pPr>
            <a:r>
              <a:rPr lang="en-US" dirty="0">
                <a:cs typeface="Calibri"/>
              </a:rPr>
              <a:t>Leads exercise</a:t>
            </a:r>
          </a:p>
          <a:p>
            <a:pPr>
              <a:defRPr/>
            </a:pPr>
            <a:r>
              <a:rPr lang="en-US" dirty="0">
                <a:cs typeface="Calibri"/>
              </a:rPr>
              <a:t>Smash success</a:t>
            </a:r>
          </a:p>
          <a:p>
            <a:pPr>
              <a:defRPr/>
            </a:pPr>
            <a:r>
              <a:rPr lang="en-US" dirty="0">
                <a:cs typeface="Calibri"/>
              </a:rPr>
              <a:t>We keep doing it</a:t>
            </a:r>
          </a:p>
          <a:p>
            <a:pPr>
              <a:defRPr/>
            </a:pPr>
            <a:r>
              <a:rPr lang="en-US" dirty="0">
                <a:cs typeface="Calibri"/>
              </a:rPr>
              <a:t>Later on, staff report the favorite part of DT was the thing that wasn't DT </a:t>
            </a:r>
          </a:p>
        </p:txBody>
      </p:sp>
      <p:sp>
        <p:nvSpPr>
          <p:cNvPr id="4" name="Slide Number Placeholder 3"/>
          <p:cNvSpPr>
            <a:spLocks noGrp="1"/>
          </p:cNvSpPr>
          <p:nvPr>
            <p:ph type="sldNum" sz="quarter" idx="5"/>
          </p:nvPr>
        </p:nvSpPr>
        <p:spPr/>
        <p:txBody>
          <a:bodyPr/>
          <a:lstStyle/>
          <a:p>
            <a:fld id="{A4EAF5B3-921E-1548-8B98-015BC74B0855}" type="slidenum">
              <a:rPr lang="en-US" smtClean="0"/>
              <a:t>13</a:t>
            </a:fld>
            <a:endParaRPr lang="en-US"/>
          </a:p>
        </p:txBody>
      </p:sp>
    </p:spTree>
    <p:extLst>
      <p:ext uri="{BB962C8B-B14F-4D97-AF65-F5344CB8AC3E}">
        <p14:creationId xmlns:p14="http://schemas.microsoft.com/office/powerpoint/2010/main" val="2200580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Week 2: </a:t>
            </a:r>
          </a:p>
          <a:p>
            <a:pPr marL="171450" indent="-171450">
              <a:buFont typeface="Arial"/>
              <a:buChar char="•"/>
              <a:defRPr/>
            </a:pPr>
            <a:r>
              <a:rPr lang="en-US" dirty="0">
                <a:cs typeface="Calibri"/>
              </a:rPr>
              <a:t>Second objective: 130 household solar systems, supposed to install, they're not read, settle on 10</a:t>
            </a:r>
          </a:p>
          <a:p>
            <a:pPr marL="171450" indent="-171450">
              <a:buFont typeface="Arial"/>
              <a:buChar char="•"/>
              <a:defRPr/>
            </a:pPr>
            <a:r>
              <a:rPr lang="en-US" dirty="0">
                <a:cs typeface="Calibri"/>
              </a:rPr>
              <a:t>Idea of immersion – volunteers, staff go with them </a:t>
            </a:r>
          </a:p>
          <a:p>
            <a:pPr marL="171450" indent="-171450">
              <a:buFont typeface="Arial"/>
              <a:buChar char="•"/>
              <a:defRPr/>
            </a:pPr>
            <a:r>
              <a:rPr lang="en-US" dirty="0">
                <a:cs typeface="Calibri"/>
              </a:rPr>
              <a:t>DT champion/staff organizer </a:t>
            </a:r>
          </a:p>
          <a:p>
            <a:pPr marL="171450" indent="-171450">
              <a:buFont typeface="Arial"/>
              <a:buChar char="•"/>
              <a:defRPr/>
            </a:pPr>
            <a:r>
              <a:rPr lang="en-US" dirty="0">
                <a:cs typeface="Calibri"/>
              </a:rPr>
              <a:t>Do some processing activities in design to get feedback on the new systems, troubleshoot, come up with ways of installing the 120 systems better </a:t>
            </a:r>
          </a:p>
          <a:p>
            <a:pPr marL="171450" indent="-171450">
              <a:buFont typeface="Arial"/>
              <a:buChar char="•"/>
              <a:defRPr/>
            </a:pPr>
            <a:r>
              <a:rPr lang="en-US" dirty="0">
                <a:cs typeface="Calibri"/>
              </a:rPr>
              <a:t>Staff are happier </a:t>
            </a:r>
          </a:p>
        </p:txBody>
      </p:sp>
      <p:sp>
        <p:nvSpPr>
          <p:cNvPr id="4" name="Slide Number Placeholder 3"/>
          <p:cNvSpPr>
            <a:spLocks noGrp="1"/>
          </p:cNvSpPr>
          <p:nvPr>
            <p:ph type="sldNum" sz="quarter" idx="5"/>
          </p:nvPr>
        </p:nvSpPr>
        <p:spPr/>
        <p:txBody>
          <a:bodyPr/>
          <a:lstStyle/>
          <a:p>
            <a:fld id="{A4EAF5B3-921E-1548-8B98-015BC74B0855}" type="slidenum">
              <a:rPr lang="en-US" smtClean="0"/>
              <a:t>14</a:t>
            </a:fld>
            <a:endParaRPr lang="en-US"/>
          </a:p>
        </p:txBody>
      </p:sp>
    </p:spTree>
    <p:extLst>
      <p:ext uri="{BB962C8B-B14F-4D97-AF65-F5344CB8AC3E}">
        <p14:creationId xmlns:p14="http://schemas.microsoft.com/office/powerpoint/2010/main" val="3806188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vignette looking at process by which heterogenous actors, strategies, interpretations, levels of knowledge and power are meeting at this interface, and what new interpretations are produced. Actors are agents who carve out space for maneuvering, and they also learn from this encounter. </a:t>
            </a:r>
          </a:p>
          <a:p>
            <a:pPr>
              <a:defRPr/>
            </a:pPr>
            <a:endParaRPr lang="en-US" dirty="0">
              <a:cs typeface="Calibri"/>
            </a:endParaRPr>
          </a:p>
          <a:p>
            <a:pPr>
              <a:defRPr/>
            </a:pPr>
            <a:r>
              <a:rPr lang="en-US" dirty="0">
                <a:cs typeface="Calibri"/>
              </a:rPr>
              <a:t>Really complicated dynamics in which actors are trying to. manage and respond to these events, so we've got all these different strategies</a:t>
            </a:r>
          </a:p>
          <a:p>
            <a:pPr marL="285750" lvl="0" indent="-285750">
              <a:buFont typeface="Arial"/>
              <a:buChar char="•"/>
              <a:defRPr/>
            </a:pPr>
            <a:r>
              <a:rPr lang="en-US" dirty="0"/>
              <a:t>Leader/staff who don’t exactly understand DT </a:t>
            </a:r>
            <a:endParaRPr lang="en-US" dirty="0">
              <a:cs typeface="Calibri"/>
            </a:endParaRPr>
          </a:p>
          <a:p>
            <a:pPr marL="285750" indent="-285750">
              <a:buFont typeface="Arial"/>
              <a:buChar char="•"/>
              <a:defRPr/>
            </a:pPr>
            <a:r>
              <a:rPr lang="en-US" dirty="0"/>
              <a:t>Leader trying to manage donor relations</a:t>
            </a:r>
            <a:r>
              <a:rPr lang="en-US" dirty="0">
                <a:cs typeface="Calibri"/>
              </a:rPr>
              <a:t>, foster trust/reciprocity/learning/exchange</a:t>
            </a:r>
          </a:p>
          <a:p>
            <a:pPr marL="285750" indent="-285750">
              <a:buFont typeface="Arial"/>
              <a:buChar char="•"/>
              <a:defRPr/>
            </a:pPr>
            <a:r>
              <a:rPr lang="en-US" dirty="0"/>
              <a:t>Staff overburdened/fearful</a:t>
            </a:r>
            <a:r>
              <a:rPr lang="en-US" dirty="0">
                <a:cs typeface="Calibri"/>
              </a:rPr>
              <a:t> while navigating design thinking training period, trying to get donors out of their hair </a:t>
            </a:r>
          </a:p>
          <a:p>
            <a:pPr marL="285750" lvl="0" indent="-285750">
              <a:buFont typeface="Arial"/>
              <a:buChar char="•"/>
              <a:defRPr/>
            </a:pPr>
            <a:r>
              <a:rPr lang="en-US" dirty="0"/>
              <a:t>Change agent with a dual mandate to teach DT and to “help” in general, and not sure how to communicate what should/shouldn’t do</a:t>
            </a:r>
            <a:endParaRPr lang="en-US" dirty="0">
              <a:cs typeface="Calibri"/>
            </a:endParaRPr>
          </a:p>
          <a:p>
            <a:pPr marL="285750" indent="-285750">
              <a:buFont typeface="Arial"/>
              <a:buChar char="•"/>
              <a:defRPr/>
            </a:pPr>
            <a:r>
              <a:rPr lang="en-US" dirty="0"/>
              <a:t>Donors/volunteers trying to feel useful and helpful, unaware of how delicately they are being managed, </a:t>
            </a:r>
          </a:p>
          <a:p>
            <a:pPr marL="285750" lvl="0" indent="-285750">
              <a:buFont typeface="Arial"/>
              <a:buChar char="•"/>
              <a:defRPr/>
            </a:pPr>
            <a:r>
              <a:rPr lang="en-US"/>
              <a:t>Recipients who are grateful, but who knows what they really wanted and are pushing for more </a:t>
            </a:r>
            <a:endParaRPr lang="en-US" dirty="0">
              <a:cs typeface="Calibri"/>
            </a:endParaRPr>
          </a:p>
          <a:p>
            <a:pPr indent="-285750">
              <a:buFont typeface="Arial" panose="020B0604020202020204" pitchFamily="34" charset="0"/>
              <a:defRPr/>
            </a:pPr>
            <a:endParaRPr lang="en-US" dirty="0">
              <a:cs typeface="Calibri"/>
            </a:endParaRP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Over the interaction, DT employed to do many different things:</a:t>
            </a:r>
          </a:p>
          <a:p>
            <a:pPr indent="-285750">
              <a:buFont typeface="Arial" panose="020B0604020202020204" pitchFamily="34" charset="0"/>
              <a:buChar char="•"/>
              <a:defRPr/>
            </a:pPr>
            <a:r>
              <a:rPr lang="en-US" dirty="0"/>
              <a:t>= No one shared objective across actors, and no one ”root” objective for each activity – so many things baked into this </a:t>
            </a:r>
            <a:r>
              <a:rPr lang="en-US" dirty="0">
                <a:cs typeface="Calibri"/>
              </a:rPr>
              <a:t>and DT showing up in different ways</a:t>
            </a:r>
          </a:p>
          <a:p>
            <a:pPr marL="171450" indent="-171450">
              <a:buFont typeface="Arial" panose="020B0604020202020204" pitchFamily="34" charset="0"/>
              <a:buChar char="•"/>
              <a:defRPr/>
            </a:pPr>
            <a:r>
              <a:rPr lang="en-US" dirty="0"/>
              <a:t>DT about enabling interactions among different groups of the development arena, managing dynamics</a:t>
            </a:r>
          </a:p>
          <a:p>
            <a:pPr marL="171450" indent="-171450">
              <a:buFont typeface="Arial" panose="020B0604020202020204" pitchFamily="34" charset="0"/>
              <a:buChar char="•"/>
              <a:defRPr/>
            </a:pPr>
            <a:r>
              <a:rPr lang="en-US" dirty="0"/>
              <a:t>and not for its traditional purpose: to develop innovative, user-centered ideas in response to an identified design challenge</a:t>
            </a:r>
          </a:p>
          <a:p>
            <a:pPr marL="171450" indent="-171450">
              <a:buFont typeface="Arial" panose="020B0604020202020204" pitchFamily="34" charset="0"/>
              <a:buChar char="•"/>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Gets implemented 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empathy mindsets/methods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collaboration tools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experimentation within given parameters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to a pre-determined solution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Calibri"/>
            </a:endParaRPr>
          </a:p>
          <a:p>
            <a:pPr>
              <a:defRPr/>
            </a:pPr>
            <a:r>
              <a:rPr lang="en-US" sz="1200" kern="1200">
                <a:effectLst/>
                <a:latin typeface="+mn-lt"/>
                <a:ea typeface="+mn-ea"/>
                <a:cs typeface="+mn-cs"/>
              </a:rPr>
              <a:t>Different responses among staff, volunteers, </a:t>
            </a:r>
            <a:r>
              <a:rPr lang="en-US"/>
              <a:t>showing this is how it starts to get reinvented,</a:t>
            </a:r>
          </a:p>
          <a:p>
            <a:pPr marL="285750" indent="-285750">
              <a:buFont typeface="Arial"/>
              <a:buChar char="•"/>
              <a:defRPr/>
            </a:pPr>
            <a:r>
              <a:rPr lang="en-US" dirty="0"/>
              <a:t>Their relational differences in power and perspective leads to negotiation of shared meanings, as well as fragmented interpretations of design thinking</a:t>
            </a:r>
            <a:endParaRPr lang="en-US" dirty="0">
              <a:cs typeface="Calibri"/>
            </a:endParaRPr>
          </a:p>
          <a:p>
            <a:pPr marL="285750" indent="-285750">
              <a:buFont typeface="Arial"/>
              <a:buChar char="•"/>
              <a:defRPr/>
            </a:pPr>
            <a:r>
              <a:rPr lang="en-US" i="1" dirty="0">
                <a:cs typeface="Calibri"/>
              </a:rPr>
              <a:t>But, </a:t>
            </a:r>
            <a:r>
              <a:rPr lang="en-US" dirty="0"/>
              <a:t> and certain </a:t>
            </a:r>
            <a:r>
              <a:rPr lang="en-US" dirty="0" err="1"/>
              <a:t>intentionalities</a:t>
            </a:r>
            <a:r>
              <a:rPr lang="en-US"/>
              <a:t> baked in, shows up in certain ways</a:t>
            </a:r>
            <a:endParaRPr lang="en-US">
              <a:cs typeface="Calibri"/>
            </a:endParaRPr>
          </a:p>
          <a:p>
            <a:pPr marL="171450" indent="-171450">
              <a:buChar char="•"/>
              <a:defRPr/>
            </a:pPr>
            <a:r>
              <a:rPr lang="en-US" dirty="0"/>
              <a:t>Calls into question its fitness for purpose,, but also ”successful” in some ways </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Internal differences but some external cohesion + changes over the 2 weeks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Volunteers and staff who did not like DT at first did come to see a value in DT as a mode of interaction, which facilitated relationships and surfaced insights. </a:t>
            </a:r>
          </a:p>
          <a:p>
            <a:pPr marL="171450" indent="-171450">
              <a:buFont typeface="Arial" panose="020B0604020202020204" pitchFamily="34" charset="0"/>
              <a:buChar char="•"/>
              <a:defRPr/>
            </a:pPr>
            <a:r>
              <a:rPr lang="en-US" sz="1200" kern="1200" dirty="0">
                <a:effectLst/>
                <a:latin typeface="+mn-lt"/>
                <a:ea typeface="+mn-ea"/>
                <a:cs typeface="+mn-cs"/>
              </a:rPr>
              <a:t>However, volunteers did not fully embrace the implications of DT for their own problem-solving practice by seeing themselves as designers. They were more comfortable seeing DT as a professional development tool for staff. Concepts of empathy, and co-learning with staff, seem to have aided a critical perspective shift. By setting aside their own interests for the sake of sessions with staff, volunteers were able to see the power dynamics inhabiting their relationship with the organization and act accordingly.</a:t>
            </a:r>
            <a:r>
              <a:rPr lang="en-US" dirty="0"/>
              <a:t> </a:t>
            </a:r>
            <a:endParaRPr lang="en-US" sz="1200" kern="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But staff continued to feel the burden of DT adding to their workload. As an encounter early in the case study timeframe, it likely shaped staff understanding of DT and its value. Their learning outcomes were not related to DT, but to these relationships of exchange.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These encounters serve as a feedback loop into understanding and attitudes towards DT (volunteers go away, but staff keep learning/applying in this setting)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I wanted to show you something different for those of us who are interested in the practical applications of teaching, using, incentivizing this work. As higher education institution, we might especially be thinking about teaching these tools in classroom or to others. But wanted to show what happens in a way that has implications for trying to bring this into a collective action scenario, into organizational spaces.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15</a:t>
            </a:fld>
            <a:endParaRPr lang="en-US"/>
          </a:p>
        </p:txBody>
      </p:sp>
    </p:spTree>
    <p:extLst>
      <p:ext uri="{BB962C8B-B14F-4D97-AF65-F5344CB8AC3E}">
        <p14:creationId xmlns:p14="http://schemas.microsoft.com/office/powerpoint/2010/main" val="9372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mins total </a:t>
            </a:r>
          </a:p>
        </p:txBody>
      </p:sp>
      <p:sp>
        <p:nvSpPr>
          <p:cNvPr id="4" name="Slide Number Placeholder 3"/>
          <p:cNvSpPr>
            <a:spLocks noGrp="1"/>
          </p:cNvSpPr>
          <p:nvPr>
            <p:ph type="sldNum" sz="quarter" idx="5"/>
          </p:nvPr>
        </p:nvSpPr>
        <p:spPr/>
        <p:txBody>
          <a:bodyPr/>
          <a:lstStyle/>
          <a:p>
            <a:fld id="{A4EAF5B3-921E-1548-8B98-015BC74B0855}" type="slidenum">
              <a:rPr lang="en-US" smtClean="0"/>
              <a:t>17</a:t>
            </a:fld>
            <a:endParaRPr lang="en-US"/>
          </a:p>
        </p:txBody>
      </p:sp>
    </p:spTree>
    <p:extLst>
      <p:ext uri="{BB962C8B-B14F-4D97-AF65-F5344CB8AC3E}">
        <p14:creationId xmlns:p14="http://schemas.microsoft.com/office/powerpoint/2010/main" val="74619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18</a:t>
            </a:fld>
            <a:endParaRPr lang="en-US"/>
          </a:p>
        </p:txBody>
      </p:sp>
    </p:spTree>
    <p:extLst>
      <p:ext uri="{BB962C8B-B14F-4D97-AF65-F5344CB8AC3E}">
        <p14:creationId xmlns:p14="http://schemas.microsoft.com/office/powerpoint/2010/main" val="751244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19</a:t>
            </a:fld>
            <a:endParaRPr lang="en-US"/>
          </a:p>
        </p:txBody>
      </p:sp>
    </p:spTree>
    <p:extLst>
      <p:ext uri="{BB962C8B-B14F-4D97-AF65-F5344CB8AC3E}">
        <p14:creationId xmlns:p14="http://schemas.microsoft.com/office/powerpoint/2010/main" val="2506117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10-15 mins for our conversation</a:t>
            </a:r>
          </a:p>
          <a:p>
            <a:endParaRPr lang="en-US" dirty="0">
              <a:cs typeface="Calibri"/>
            </a:endParaRPr>
          </a:p>
          <a:p>
            <a:pPr marL="0" indent="0">
              <a:buFont typeface="Arial" panose="020B0604020202020204" pitchFamily="34" charset="0"/>
              <a:buNone/>
            </a:pPr>
            <a:r>
              <a:rPr lang="en-US" sz="1200" kern="1200" dirty="0">
                <a:solidFill>
                  <a:schemeClr val="tx1"/>
                </a:solidFill>
                <a:effectLst/>
                <a:latin typeface="+mn-lt"/>
                <a:ea typeface="+mn-ea"/>
                <a:cs typeface="+mn-cs"/>
              </a:rPr>
              <a:t>Content: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We might say what we thought was interesting about each other’s work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Highlighting the methodology – why this is a useful way to study change in complex relationships and systems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Connections to social innovation – how does this field influence your thinking about the work? What makes this innovation?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E.g., Maille: SISE has made me attentive to process and practices, such as how we might deeply understand problems and systems, adapt to change, collaborate and relate to each other (as opposed to development industry views of participation or results focus)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E.g., Jeanne: work at GD farm dinners w/chef foundations, as an interesting experiment for GD to make $, earned-income streams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Maille could be helpful, using perspective from teaching class, to pointing out how and why social innovation might influence Jeanne’s work or provide a different lens </a:t>
            </a:r>
          </a:p>
          <a:p>
            <a:pPr marL="628650" lvl="1" indent="-171450">
              <a:buFont typeface="Arial" panose="020B0604020202020204" pitchFamily="34" charset="0"/>
              <a:buChar char="•"/>
            </a:pPr>
            <a:r>
              <a:rPr lang="en-US" dirty="0">
                <a:cs typeface="Calibri"/>
              </a:rPr>
              <a:t>--&gt; segue into </a:t>
            </a:r>
          </a:p>
          <a:p>
            <a:pPr marL="628650" lvl="1" indent="-171450">
              <a:buFont typeface="Arial" panose="020B0604020202020204" pitchFamily="34" charset="0"/>
              <a:buChar char="•"/>
            </a:pP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For Maille (these questions could be something thrown to audience, or for us to discuss)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How else might I interpret what I’m seeing? Other reasons/explanations for reinvention, for differential responses?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Is it misunderstanding/misuse or reinvention? Does that matter? Does it matter if it was “successful?”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What is it…a learning tool, a boundary object, an exchange technique, a negotiation process, social capital?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Those of you who know design thinking/are trying to use it, does this reflect your experience?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Reinvention or Misunderstanding?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Does it matter if it was ”successful”? </a:t>
            </a:r>
          </a:p>
          <a:p>
            <a:pPr marL="0" lvl="0" indent="0">
              <a:buFont typeface="Arial" panose="020B0604020202020204" pitchFamily="34" charset="0"/>
              <a:buNone/>
            </a:pPr>
            <a:endParaRPr lang="en-US" dirty="0">
              <a:cs typeface="Calibri"/>
            </a:endParaRPr>
          </a:p>
          <a:p>
            <a:pPr>
              <a:buFont typeface="Arial" panose="020B0604020202020204" pitchFamily="34" charset="0"/>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A4EAF5B3-921E-1548-8B98-015BC74B0855}" type="slidenum">
              <a:rPr lang="en-US" smtClean="0"/>
              <a:t>21</a:t>
            </a:fld>
            <a:endParaRPr lang="en-US"/>
          </a:p>
        </p:txBody>
      </p:sp>
    </p:spTree>
    <p:extLst>
      <p:ext uri="{BB962C8B-B14F-4D97-AF65-F5344CB8AC3E}">
        <p14:creationId xmlns:p14="http://schemas.microsoft.com/office/powerpoint/2010/main" val="2809930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mins for our conversation</a:t>
            </a:r>
          </a:p>
          <a:p>
            <a:endParaRPr lang="en-US" dirty="0"/>
          </a:p>
          <a:p>
            <a:pPr>
              <a:buFont typeface="Arial" panose="020B0604020202020204" pitchFamily="34" charset="0"/>
            </a:pPr>
            <a:r>
              <a:rPr lang="en-US" dirty="0"/>
              <a:t>Examples:</a:t>
            </a:r>
          </a:p>
          <a:p>
            <a:pPr marL="171450" indent="-171450">
              <a:buFont typeface="Arial" panose="020B0604020202020204" pitchFamily="34" charset="0"/>
              <a:buChar char="•"/>
            </a:pPr>
            <a:r>
              <a:rPr lang="en-US" dirty="0"/>
              <a:t>Is this research on “social innovation”?</a:t>
            </a:r>
          </a:p>
          <a:p>
            <a:pPr marL="171450" indent="-171450">
              <a:buFont typeface="Arial" panose="020B0604020202020204" pitchFamily="34" charset="0"/>
              <a:buChar char="•"/>
            </a:pPr>
            <a:r>
              <a:rPr lang="en-US" dirty="0"/>
              <a:t>How could we look at our research questions/problems differently?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Something about findings themselves, like, what do these findings tell us about the potential for adopting innovative practices in social impact work/citizen sector?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A4EAF5B3-921E-1548-8B98-015BC74B0855}" type="slidenum">
              <a:rPr lang="en-US" smtClean="0"/>
              <a:t>22</a:t>
            </a:fld>
            <a:endParaRPr lang="en-US"/>
          </a:p>
        </p:txBody>
      </p:sp>
    </p:spTree>
    <p:extLst>
      <p:ext uri="{BB962C8B-B14F-4D97-AF65-F5344CB8AC3E}">
        <p14:creationId xmlns:p14="http://schemas.microsoft.com/office/powerpoint/2010/main" val="3493966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Flesh out </a:t>
            </a:r>
          </a:p>
        </p:txBody>
      </p:sp>
      <p:sp>
        <p:nvSpPr>
          <p:cNvPr id="4" name="Slide Number Placeholder 3"/>
          <p:cNvSpPr>
            <a:spLocks noGrp="1"/>
          </p:cNvSpPr>
          <p:nvPr>
            <p:ph type="sldNum" sz="quarter" idx="5"/>
          </p:nvPr>
        </p:nvSpPr>
        <p:spPr/>
        <p:txBody>
          <a:bodyPr/>
          <a:lstStyle/>
          <a:p>
            <a:fld id="{A4EAF5B3-921E-1548-8B98-015BC74B0855}" type="slidenum">
              <a:rPr lang="en-US" smtClean="0"/>
              <a:t>23</a:t>
            </a:fld>
            <a:endParaRPr lang="en-US"/>
          </a:p>
        </p:txBody>
      </p:sp>
    </p:spTree>
    <p:extLst>
      <p:ext uri="{BB962C8B-B14F-4D97-AF65-F5344CB8AC3E}">
        <p14:creationId xmlns:p14="http://schemas.microsoft.com/office/powerpoint/2010/main" val="82068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818097-9A68-8945-BC06-2813B9F79714}"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458742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818097-9A68-8945-BC06-2813B9F79714}"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405194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818097-9A68-8945-BC06-2813B9F79714}"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220614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818097-9A68-8945-BC06-2813B9F79714}"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2107046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818097-9A68-8945-BC06-2813B9F79714}" type="datetimeFigureOut">
              <a:rPr lang="en-US" smtClean="0"/>
              <a:t>10/4/18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126547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818097-9A68-8945-BC06-2813B9F79714}" type="datetimeFigureOut">
              <a:rPr lang="en-US" smtClean="0"/>
              <a:t>10/4/18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673664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18097-9A68-8945-BC06-2813B9F79714}" type="datetimeFigureOut">
              <a:rPr lang="en-US" smtClean="0"/>
              <a:t>10/4/18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538560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818097-9A68-8945-BC06-2813B9F79714}"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739814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818097-9A68-8945-BC06-2813B9F79714}"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24825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818097-9A68-8945-BC06-2813B9F79714}"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99961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818097-9A68-8945-BC06-2813B9F79714}"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E8A00-C66D-1B49-B7EE-23B414AF1B00}" type="slidenum">
              <a:rPr lang="en-US" smtClean="0"/>
              <a:t>‹#›</a:t>
            </a:fld>
            <a:endParaRPr lang="en-US"/>
          </a:p>
        </p:txBody>
      </p:sp>
    </p:spTree>
    <p:extLst>
      <p:ext uri="{BB962C8B-B14F-4D97-AF65-F5344CB8AC3E}">
        <p14:creationId xmlns:p14="http://schemas.microsoft.com/office/powerpoint/2010/main" val="160887360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18097-9A68-8945-BC06-2813B9F79714}" type="datetimeFigureOut">
              <a:rPr lang="en-US" smtClean="0"/>
              <a:t>10/4/18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E8A00-C66D-1B49-B7EE-23B414AF1B00}" type="slidenum">
              <a:rPr lang="en-US" smtClean="0"/>
              <a:t>‹#›</a:t>
            </a:fld>
            <a:endParaRPr lang="en-US"/>
          </a:p>
        </p:txBody>
      </p:sp>
    </p:spTree>
    <p:extLst>
      <p:ext uri="{BB962C8B-B14F-4D97-AF65-F5344CB8AC3E}">
        <p14:creationId xmlns:p14="http://schemas.microsoft.com/office/powerpoint/2010/main" val="2123549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6"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png"/><Relationship Id="rId5" Type="http://schemas.openxmlformats.org/officeDocument/2006/relationships/image" Target="../media/image7.jpe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http://www.cartoonstudio.co.uk/" TargetMode="External"/><Relationship Id="rId5" Type="http://schemas.openxmlformats.org/officeDocument/2006/relationships/image" Target="../media/image11.jp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4" Type="http://schemas.microsoft.com/office/2007/relationships/hdphoto" Target="../media/hdphoto3.wdp"/><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18.tiff"/><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19.jpeg"/><Relationship Id="rId5" Type="http://schemas.openxmlformats.org/officeDocument/2006/relationships/image" Target="../media/image20.png"/><Relationship Id="rId6" Type="http://schemas.openxmlformats.org/officeDocument/2006/relationships/image" Target="../media/image21.jpe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2.tiff"/><Relationship Id="rId5" Type="http://schemas.openxmlformats.org/officeDocument/2006/relationships/image" Target="../media/image23.png"/><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4.tiff"/><Relationship Id="rId5" Type="http://schemas.openxmlformats.org/officeDocument/2006/relationships/image" Target="../media/image25.tiff"/><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6.jpeg"/><Relationship Id="rId5" Type="http://schemas.microsoft.com/office/2007/relationships/hdphoto" Target="../media/hdphoto4.wdp"/><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27.jpeg"/><Relationship Id="rId5" Type="http://schemas.microsoft.com/office/2007/relationships/hdphoto" Target="../media/hdphoto5.wdp"/><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8.tiff"/><Relationship Id="rId4" Type="http://schemas.openxmlformats.org/officeDocument/2006/relationships/image" Target="../media/image29.png"/><Relationship Id="rId5" Type="http://schemas.openxmlformats.org/officeDocument/2006/relationships/image" Target="../media/image30.tiff"/><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31.png"/><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32.jpeg"/><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33.jpe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38661" y="1"/>
            <a:ext cx="9856398" cy="6857999"/>
            <a:chOff x="1138661" y="1"/>
            <a:chExt cx="9856398" cy="6857999"/>
          </a:xfrm>
        </p:grpSpPr>
        <p:grpSp>
          <p:nvGrpSpPr>
            <p:cNvPr id="7" name="Group 6"/>
            <p:cNvGrpSpPr/>
            <p:nvPr/>
          </p:nvGrpSpPr>
          <p:grpSpPr>
            <a:xfrm>
              <a:off x="1138661" y="1"/>
              <a:ext cx="9856398" cy="6857999"/>
              <a:chOff x="1138661" y="1"/>
              <a:chExt cx="9856398" cy="6857999"/>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t="1404"/>
              <a:stretch/>
            </p:blipFill>
            <p:spPr>
              <a:xfrm>
                <a:off x="1138661" y="1"/>
                <a:ext cx="9856398" cy="6857999"/>
              </a:xfrm>
              <a:prstGeom prst="rect">
                <a:avLst/>
              </a:prstGeom>
            </p:spPr>
          </p:pic>
          <p:sp>
            <p:nvSpPr>
              <p:cNvPr id="6" name="Rectangle 5"/>
              <p:cNvSpPr/>
              <p:nvPr/>
            </p:nvSpPr>
            <p:spPr>
              <a:xfrm>
                <a:off x="4367463" y="3801979"/>
                <a:ext cx="3416969" cy="6136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p:cNvSpPr/>
            <p:nvPr/>
          </p:nvSpPr>
          <p:spPr>
            <a:xfrm>
              <a:off x="4229100" y="3149600"/>
              <a:ext cx="3555332" cy="652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34662" y="3327400"/>
            <a:ext cx="3768644" cy="670425"/>
          </a:xfrm>
          <a:prstGeom prst="rect">
            <a:avLst/>
          </a:prstGeom>
        </p:spPr>
      </p:pic>
    </p:spTree>
    <p:extLst>
      <p:ext uri="{BB962C8B-B14F-4D97-AF65-F5344CB8AC3E}">
        <p14:creationId xmlns:p14="http://schemas.microsoft.com/office/powerpoint/2010/main" val="1372079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ED8D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400" dirty="0">
                <a:solidFill>
                  <a:schemeClr val="bg1"/>
                </a:solidFill>
                <a:latin typeface="Heiti SC Light" charset="-122"/>
                <a:ea typeface="Heiti SC Light" charset="-122"/>
                <a:cs typeface="Heiti SC Light" charset="-122"/>
              </a:rPr>
              <a:t>Tales from the Field: </a:t>
            </a:r>
            <a:br>
              <a:rPr lang="en-US" sz="4400" dirty="0">
                <a:solidFill>
                  <a:schemeClr val="bg1"/>
                </a:solidFill>
                <a:latin typeface="Heiti SC Light" charset="-122"/>
                <a:ea typeface="Heiti SC Light" charset="-122"/>
                <a:cs typeface="Heiti SC Light" charset="-122"/>
              </a:rPr>
            </a:br>
            <a:r>
              <a:rPr lang="en-US" sz="4400" dirty="0">
                <a:solidFill>
                  <a:schemeClr val="bg1"/>
                </a:solidFill>
                <a:latin typeface="Heiti SC Light" charset="-122"/>
                <a:ea typeface="Heiti SC Light" charset="-122"/>
                <a:cs typeface="Heiti SC Light" charset="-122"/>
              </a:rPr>
              <a:t>A Social Innovation Conversation</a:t>
            </a:r>
          </a:p>
        </p:txBody>
      </p:sp>
      <p:sp>
        <p:nvSpPr>
          <p:cNvPr id="3" name="Subtitle 2">
            <a:extLst>
              <a:ext uri="{FF2B5EF4-FFF2-40B4-BE49-F238E27FC236}">
                <a16:creationId xmlns:a16="http://schemas.microsoft.com/office/drawing/2014/main" xmlns="" id="{8285E743-1E2E-6C4E-B68E-8E6E5084C959}"/>
              </a:ext>
            </a:extLst>
          </p:cNvPr>
          <p:cNvSpPr>
            <a:spLocks noGrp="1"/>
          </p:cNvSpPr>
          <p:nvPr>
            <p:ph type="subTitle" idx="1"/>
          </p:nvPr>
        </p:nvSpPr>
        <p:spPr/>
        <p:txBody>
          <a:bodyPr/>
          <a:lstStyle/>
          <a:p>
            <a:r>
              <a:rPr lang="en-US" dirty="0"/>
              <a:t>With Jeanne Firth </a:t>
            </a:r>
          </a:p>
          <a:p>
            <a:r>
              <a:rPr lang="en-US" dirty="0"/>
              <a:t>and Maille Faughnan</a:t>
            </a:r>
          </a:p>
          <a:p>
            <a:r>
              <a:rPr lang="en-US" dirty="0"/>
              <a:t>September 12, 2018 </a:t>
            </a:r>
          </a:p>
        </p:txBody>
      </p:sp>
      <p:cxnSp>
        <p:nvCxnSpPr>
          <p:cNvPr id="11" name="Straight Connector 10"/>
          <p:cNvCxnSpPr/>
          <p:nvPr/>
        </p:nvCxnSpPr>
        <p:spPr>
          <a:xfrm>
            <a:off x="0" y="6124074"/>
            <a:ext cx="11241505" cy="24063"/>
          </a:xfrm>
          <a:prstGeom prst="line">
            <a:avLst/>
          </a:prstGeom>
          <a:ln w="123825">
            <a:solidFill>
              <a:schemeClr val="bg1"/>
            </a:solidFill>
          </a:ln>
        </p:spPr>
        <p:style>
          <a:lnRef idx="2">
            <a:schemeClr val="accent6"/>
          </a:lnRef>
          <a:fillRef idx="0">
            <a:schemeClr val="accent6"/>
          </a:fillRef>
          <a:effectRef idx="1">
            <a:schemeClr val="accent6"/>
          </a:effectRef>
          <a:fontRef idx="minor">
            <a:schemeClr val="tx1"/>
          </a:fontRef>
        </p:style>
      </p:cxnSp>
      <p:cxnSp>
        <p:nvCxnSpPr>
          <p:cNvPr id="12" name="Straight Connector 11"/>
          <p:cNvCxnSpPr/>
          <p:nvPr/>
        </p:nvCxnSpPr>
        <p:spPr>
          <a:xfrm flipV="1">
            <a:off x="928009" y="724568"/>
            <a:ext cx="11286475" cy="16238"/>
          </a:xfrm>
          <a:prstGeom prst="line">
            <a:avLst/>
          </a:prstGeom>
          <a:ln w="98425">
            <a:solidFill>
              <a:schemeClr val="bg1"/>
            </a:solidFill>
          </a:ln>
        </p:spPr>
        <p:style>
          <a:lnRef idx="3">
            <a:schemeClr val="accent1"/>
          </a:lnRef>
          <a:fillRef idx="0">
            <a:schemeClr val="accent1"/>
          </a:fillRef>
          <a:effectRef idx="2">
            <a:schemeClr val="accent1"/>
          </a:effectRef>
          <a:fontRef idx="minor">
            <a:schemeClr val="tx1"/>
          </a:fontRef>
        </p:style>
      </p:cxnSp>
      <p:pic>
        <p:nvPicPr>
          <p:cNvPr id="5" name="Picture 4"/>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rcRect l="14810" t="19963" r="25145" b="9306"/>
          <a:stretch/>
        </p:blipFill>
        <p:spPr>
          <a:xfrm rot="16200000">
            <a:off x="166539" y="-166540"/>
            <a:ext cx="1871773" cy="2204852"/>
          </a:xfrm>
          <a:prstGeom prst="rect">
            <a:avLst/>
          </a:prstGeom>
        </p:spPr>
      </p:pic>
      <p:pic>
        <p:nvPicPr>
          <p:cNvPr id="4" name="Picture 3"/>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p:blipFill>
        <p:spPr>
          <a:xfrm rot="5400000">
            <a:off x="10264863" y="4930866"/>
            <a:ext cx="1864895" cy="1989377"/>
          </a:xfrm>
          <a:prstGeom prst="rect">
            <a:avLst/>
          </a:prstGeom>
        </p:spPr>
      </p:pic>
    </p:spTree>
    <p:extLst>
      <p:ext uri="{BB962C8B-B14F-4D97-AF65-F5344CB8AC3E}">
        <p14:creationId xmlns:p14="http://schemas.microsoft.com/office/powerpoint/2010/main" val="61169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6" name="Rectangle 5"/>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Heiti SC Light" charset="-122"/>
                <a:ea typeface="Heiti SC Light" charset="-122"/>
                <a:cs typeface="Heiti SC Light" charset="-122"/>
              </a:rPr>
              <a:t>Who we are</a:t>
            </a:r>
          </a:p>
        </p:txBody>
      </p:sp>
      <p:sp>
        <p:nvSpPr>
          <p:cNvPr id="9" name="Text Placeholder 8">
            <a:extLst>
              <a:ext uri="{FF2B5EF4-FFF2-40B4-BE49-F238E27FC236}">
                <a16:creationId xmlns:a16="http://schemas.microsoft.com/office/drawing/2014/main" xmlns="" id="{CE5D91F7-19F9-CD49-B95C-5277B6D2C508}"/>
              </a:ext>
            </a:extLst>
          </p:cNvPr>
          <p:cNvSpPr>
            <a:spLocks noGrp="1"/>
          </p:cNvSpPr>
          <p:nvPr>
            <p:ph type="body" idx="1"/>
          </p:nvPr>
        </p:nvSpPr>
        <p:spPr/>
        <p:txBody>
          <a:bodyPr/>
          <a:lstStyle/>
          <a:p>
            <a:r>
              <a:rPr lang="en-US" dirty="0">
                <a:cs typeface="Calibri"/>
              </a:rPr>
              <a:t>Jeanne K Firth</a:t>
            </a:r>
            <a:endParaRPr lang="en-US" dirty="0"/>
          </a:p>
        </p:txBody>
      </p:sp>
      <p:pic>
        <p:nvPicPr>
          <p:cNvPr id="3" name="Picture 7" descr="A group of people in a room&#10;&#10;Description generated with very high confidence">
            <a:extLst>
              <a:ext uri="{FF2B5EF4-FFF2-40B4-BE49-F238E27FC236}">
                <a16:creationId xmlns:a16="http://schemas.microsoft.com/office/drawing/2014/main" xmlns="" id="{400E417A-731C-472A-813D-1D9AE76BCBFB}"/>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901189" y="2505075"/>
            <a:ext cx="5034985" cy="3684588"/>
          </a:xfrm>
          <a:prstGeom prst="rect">
            <a:avLst/>
          </a:prstGeom>
        </p:spPr>
      </p:pic>
      <p:sp>
        <p:nvSpPr>
          <p:cNvPr id="11" name="Text Placeholder 10">
            <a:extLst>
              <a:ext uri="{FF2B5EF4-FFF2-40B4-BE49-F238E27FC236}">
                <a16:creationId xmlns:a16="http://schemas.microsoft.com/office/drawing/2014/main" xmlns="" id="{8E6C0F5D-5F7A-8A4A-A533-2FA29ECDC666}"/>
              </a:ext>
            </a:extLst>
          </p:cNvPr>
          <p:cNvSpPr>
            <a:spLocks noGrp="1"/>
          </p:cNvSpPr>
          <p:nvPr>
            <p:ph type="body" sz="quarter" idx="3"/>
          </p:nvPr>
        </p:nvSpPr>
        <p:spPr/>
        <p:txBody>
          <a:bodyPr/>
          <a:lstStyle/>
          <a:p>
            <a:r>
              <a:rPr lang="en-US" dirty="0"/>
              <a:t>Maille Faughnan </a:t>
            </a:r>
          </a:p>
        </p:txBody>
      </p:sp>
      <p:pic>
        <p:nvPicPr>
          <p:cNvPr id="7" name="Content Placeholder 6">
            <a:extLst>
              <a:ext uri="{FF2B5EF4-FFF2-40B4-BE49-F238E27FC236}">
                <a16:creationId xmlns:a16="http://schemas.microsoft.com/office/drawing/2014/main" xmlns="" id="{436EA163-42F3-4F40-AB9A-BB7246F30F66}"/>
              </a:ext>
            </a:extLst>
          </p:cNvPr>
          <p:cNvPicPr>
            <a:picLocks noGrp="1" noChangeAspect="1"/>
          </p:cNvPicPr>
          <p:nvPr>
            <p:ph sz="quarter" idx="4"/>
          </p:nvPr>
        </p:nvPicPr>
        <p:blipFill>
          <a:blip r:embed="rId5" cstate="screen">
            <a:extLst>
              <a:ext uri="{28A0092B-C50C-407E-A947-70E740481C1C}">
                <a14:useLocalDpi xmlns:a14="http://schemas.microsoft.com/office/drawing/2010/main"/>
              </a:ext>
            </a:extLst>
          </a:blip>
          <a:stretch>
            <a:fillRect/>
          </a:stretch>
        </p:blipFill>
        <p:spPr>
          <a:xfrm>
            <a:off x="6296178" y="2505075"/>
            <a:ext cx="4935231" cy="3684588"/>
          </a:xfrm>
        </p:spPr>
      </p:pic>
    </p:spTree>
    <p:extLst>
      <p:ext uri="{BB962C8B-B14F-4D97-AF65-F5344CB8AC3E}">
        <p14:creationId xmlns:p14="http://schemas.microsoft.com/office/powerpoint/2010/main" val="66076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0574"/>
            <a:ext cx="10515600" cy="1325563"/>
          </a:xfrm>
        </p:spPr>
        <p:txBody>
          <a:bodyPr/>
          <a:lstStyle/>
          <a:p>
            <a:r>
              <a:rPr lang="en-US" dirty="0">
                <a:ea typeface="Heiti SC Light" charset="-122"/>
              </a:rPr>
              <a:t>Framing: developmental configuration</a:t>
            </a:r>
            <a:endParaRPr lang="en-US" dirty="0"/>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Content Placeholder 2"/>
          <p:cNvSpPr>
            <a:spLocks noGrp="1"/>
          </p:cNvSpPr>
          <p:nvPr>
            <p:ph sz="half" idx="1"/>
          </p:nvPr>
        </p:nvSpPr>
        <p:spPr>
          <a:xfrm>
            <a:off x="1053548" y="4615308"/>
            <a:ext cx="7914860" cy="1597416"/>
          </a:xfrm>
          <a:ln cap="rnd">
            <a:noFill/>
            <a:prstDash val="dashDot"/>
            <a:round/>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a:bodyPr>
          <a:lstStyle/>
          <a:p>
            <a:endParaRPr lang="en-US" sz="2400" dirty="0">
              <a:latin typeface="Heiti SC Light" charset="-122"/>
              <a:ea typeface="Heiti SC Light" charset="-122"/>
              <a:cs typeface="Heiti SC Light" charset="-122"/>
            </a:endParaRPr>
          </a:p>
          <a:p>
            <a:pPr marL="0" indent="0">
              <a:buNone/>
            </a:pPr>
            <a:r>
              <a:rPr lang="en-US" sz="2400" dirty="0">
                <a:latin typeface="Heiti SC Light" charset="-122"/>
                <a:ea typeface="Heiti SC Light" charset="-122"/>
                <a:cs typeface="Heiti SC Light" charset="-122"/>
              </a:rPr>
              <a:t>Focus on actors, orgs &amp; ideas circulating in</a:t>
            </a:r>
            <a:r>
              <a:rPr lang="en-US" sz="2400" i="1" dirty="0">
                <a:latin typeface="Heiti SC Light" charset="-122"/>
                <a:ea typeface="Heiti SC Light" charset="-122"/>
                <a:cs typeface="Heiti SC Light" charset="-122"/>
              </a:rPr>
              <a:t> developmentalist configuration</a:t>
            </a:r>
            <a:r>
              <a:rPr lang="en-US" sz="2400" dirty="0">
                <a:latin typeface="Heiti SC Light" charset="-122"/>
                <a:ea typeface="Heiti SC Light" charset="-122"/>
                <a:cs typeface="Heiti SC Light" charset="-122"/>
              </a:rPr>
              <a:t> (Olivier de </a:t>
            </a:r>
            <a:r>
              <a:rPr lang="en-US" sz="2400" dirty="0" err="1">
                <a:latin typeface="Heiti SC Light" charset="-122"/>
                <a:ea typeface="Heiti SC Light" charset="-122"/>
                <a:cs typeface="Heiti SC Light" charset="-122"/>
              </a:rPr>
              <a:t>Sardan</a:t>
            </a:r>
            <a:r>
              <a:rPr lang="en-US" sz="2400" dirty="0">
                <a:latin typeface="Heiti SC Light" charset="-122"/>
                <a:ea typeface="Heiti SC Light" charset="-122"/>
                <a:cs typeface="Heiti SC Light" charset="-122"/>
              </a:rPr>
              <a:t>, 2005)</a:t>
            </a:r>
            <a:endParaRPr lang="en-US" dirty="0">
              <a:cs typeface="Calibri"/>
            </a:endParaRPr>
          </a:p>
          <a:p>
            <a:endParaRPr lang="en-US" sz="2400" dirty="0">
              <a:latin typeface="Heiti SC Light" charset="-122"/>
              <a:ea typeface="Heiti SC Light" charset="-122"/>
              <a:cs typeface="Heiti SC Light" charset="-122"/>
            </a:endParaRPr>
          </a:p>
          <a:p>
            <a:endParaRPr lang="en-US" sz="2400" dirty="0">
              <a:latin typeface="Heiti SC Light" charset="-122"/>
              <a:ea typeface="Heiti SC Light" charset="-122"/>
              <a:cs typeface="Heiti SC Light" charset="-122"/>
            </a:endParaRPr>
          </a:p>
        </p:txBody>
      </p:sp>
      <p:pic>
        <p:nvPicPr>
          <p:cNvPr id="5" name="Picture 6" descr="A screenshot of a cell phone&#10;&#10;Description generated with very high confidence">
            <a:extLst>
              <a:ext uri="{FF2B5EF4-FFF2-40B4-BE49-F238E27FC236}">
                <a16:creationId xmlns:a16="http://schemas.microsoft.com/office/drawing/2014/main" xmlns="" id="{8B87268E-AA9E-4DAA-9084-0EEB12F46D20}"/>
              </a:ext>
            </a:extLst>
          </p:cNvPr>
          <p:cNvPicPr>
            <a:picLocks noChangeAspect="1"/>
          </p:cNvPicPr>
          <p:nvPr/>
        </p:nvPicPr>
        <p:blipFill>
          <a:blip r:embed="rId4"/>
          <a:stretch>
            <a:fillRect/>
          </a:stretch>
        </p:blipFill>
        <p:spPr>
          <a:xfrm>
            <a:off x="1056299" y="2117401"/>
            <a:ext cx="4439727" cy="2118116"/>
          </a:xfrm>
          <a:prstGeom prst="rect">
            <a:avLst/>
          </a:prstGeom>
        </p:spPr>
      </p:pic>
      <p:pic>
        <p:nvPicPr>
          <p:cNvPr id="8" name="Picture 8">
            <a:extLst>
              <a:ext uri="{FF2B5EF4-FFF2-40B4-BE49-F238E27FC236}">
                <a16:creationId xmlns:a16="http://schemas.microsoft.com/office/drawing/2014/main" xmlns="" id="{25C4D7B8-F131-4EE1-A19F-C37074289834}"/>
              </a:ext>
            </a:extLst>
          </p:cNvPr>
          <p:cNvPicPr>
            <a:picLocks noChangeAspect="1"/>
          </p:cNvPicPr>
          <p:nvPr/>
        </p:nvPicPr>
        <p:blipFill>
          <a:blip r:embed="rId5"/>
          <a:stretch>
            <a:fillRect/>
          </a:stretch>
        </p:blipFill>
        <p:spPr>
          <a:xfrm>
            <a:off x="7487041" y="1877370"/>
            <a:ext cx="2743200" cy="2743200"/>
          </a:xfrm>
          <a:prstGeom prst="rect">
            <a:avLst/>
          </a:prstGeom>
        </p:spPr>
      </p:pic>
    </p:spTree>
    <p:extLst>
      <p:ext uri="{BB962C8B-B14F-4D97-AF65-F5344CB8AC3E}">
        <p14:creationId xmlns:p14="http://schemas.microsoft.com/office/powerpoint/2010/main" val="1015732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Heiti SC Light" charset="-122"/>
                <a:ea typeface="Heiti SC Light" charset="-122"/>
                <a:cs typeface="Heiti SC Light" charset="-122"/>
              </a:rPr>
              <a:t>What’s wrong with development? </a:t>
            </a:r>
            <a:endParaRPr lang="en-US" sz="3200" dirty="0"/>
          </a:p>
        </p:txBody>
      </p:sp>
      <p:pic>
        <p:nvPicPr>
          <p:cNvPr id="4" name="Content Placeholder 3" descr="Theory of Change Well.jpg"/>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tretch/>
        </p:blipFill>
        <p:spPr>
          <a:xfrm>
            <a:off x="499326" y="1690688"/>
            <a:ext cx="5063274" cy="3993356"/>
          </a:xfrm>
        </p:spPr>
      </p:pic>
      <p:sp>
        <p:nvSpPr>
          <p:cNvPr id="6" name="Slide Number Placeholder 5"/>
          <p:cNvSpPr>
            <a:spLocks noGrp="1"/>
          </p:cNvSpPr>
          <p:nvPr>
            <p:ph type="sldNum" sz="quarter" idx="12"/>
          </p:nvPr>
        </p:nvSpPr>
        <p:spPr/>
        <p:txBody>
          <a:bodyPr/>
          <a:lstStyle/>
          <a:p>
            <a:fld id="{2C945676-05DC-6242-A54E-F289CE003AA9}" type="slidenum">
              <a:rPr lang="en-US" smtClean="0"/>
              <a:t>5</a:t>
            </a:fld>
            <a:endParaRPr lang="en-US" dirty="0"/>
          </a:p>
        </p:txBody>
      </p:sp>
      <p:sp>
        <p:nvSpPr>
          <p:cNvPr id="5" name="TextBox 4"/>
          <p:cNvSpPr txBox="1"/>
          <p:nvPr/>
        </p:nvSpPr>
        <p:spPr>
          <a:xfrm>
            <a:off x="390526" y="6488668"/>
            <a:ext cx="8397874" cy="307777"/>
          </a:xfrm>
          <a:prstGeom prst="rect">
            <a:avLst/>
          </a:prstGeom>
          <a:noFill/>
        </p:spPr>
        <p:txBody>
          <a:bodyPr wrap="square" rtlCol="0">
            <a:spAutoFit/>
          </a:bodyPr>
          <a:lstStyle/>
          <a:p>
            <a:r>
              <a:rPr lang="en-US" sz="1400" dirty="0"/>
              <a:t>Source: Comic by Richard </a:t>
            </a:r>
            <a:r>
              <a:rPr lang="en-US" sz="1400" dirty="0" err="1"/>
              <a:t>Duzczak</a:t>
            </a:r>
            <a:r>
              <a:rPr lang="en-US" sz="1400" dirty="0"/>
              <a:t>, Cartoon Studio Ltd. </a:t>
            </a:r>
            <a:r>
              <a:rPr lang="en-US" sz="1400" dirty="0">
                <a:hlinkClick r:id="rId4"/>
              </a:rPr>
              <a:t>http://www.cartoonstudio.co.uk</a:t>
            </a:r>
            <a:endParaRPr lang="en-US" sz="1400" dirty="0"/>
          </a:p>
        </p:txBody>
      </p:sp>
      <p:pic>
        <p:nvPicPr>
          <p:cNvPr id="7" name="Content Placeholder 9">
            <a:extLst>
              <a:ext uri="{FF2B5EF4-FFF2-40B4-BE49-F238E27FC236}">
                <a16:creationId xmlns:a16="http://schemas.microsoft.com/office/drawing/2014/main" xmlns="" id="{ED9D5DE8-1E99-7D48-921E-A940797D9DB7}"/>
              </a:ext>
            </a:extLst>
          </p:cNvPr>
          <p:cNvPicPr>
            <a:picLocks noGrp="1" noChangeAspect="1"/>
          </p:cNvPicPr>
          <p:nvPr>
            <p:ph sz="half" idx="2"/>
          </p:nvPr>
        </p:nvPicPr>
        <p:blipFill>
          <a:blip r:embed="rId5"/>
          <a:stretch>
            <a:fillRect/>
          </a:stretch>
        </p:blipFill>
        <p:spPr>
          <a:xfrm>
            <a:off x="6032552" y="1690689"/>
            <a:ext cx="5734051" cy="3993356"/>
          </a:xfrm>
        </p:spPr>
      </p:pic>
    </p:spTree>
    <p:extLst>
      <p:ext uri="{BB962C8B-B14F-4D97-AF65-F5344CB8AC3E}">
        <p14:creationId xmlns:p14="http://schemas.microsoft.com/office/powerpoint/2010/main" val="46843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5AB686-E438-4FB3-A300-8A9471058D3F}"/>
              </a:ext>
            </a:extLst>
          </p:cNvPr>
          <p:cNvSpPr>
            <a:spLocks noGrp="1"/>
          </p:cNvSpPr>
          <p:nvPr>
            <p:ph type="title"/>
          </p:nvPr>
        </p:nvSpPr>
        <p:spPr/>
        <p:txBody>
          <a:bodyPr/>
          <a:lstStyle/>
          <a:p>
            <a:r>
              <a:rPr lang="en-US" dirty="0">
                <a:cs typeface="Calibri Light"/>
              </a:rPr>
              <a:t>Who will end global poverty?</a:t>
            </a:r>
            <a:endParaRPr lang="en-US" dirty="0"/>
          </a:p>
        </p:txBody>
      </p:sp>
      <p:sp>
        <p:nvSpPr>
          <p:cNvPr id="3" name="Content Placeholder 2">
            <a:extLst>
              <a:ext uri="{FF2B5EF4-FFF2-40B4-BE49-F238E27FC236}">
                <a16:creationId xmlns:a16="http://schemas.microsoft.com/office/drawing/2014/main" xmlns="" id="{BE06B647-8D26-4670-A382-E67A497F2594}"/>
              </a:ext>
            </a:extLst>
          </p:cNvPr>
          <p:cNvSpPr>
            <a:spLocks noGrp="1"/>
          </p:cNvSpPr>
          <p:nvPr>
            <p:ph sz="half" idx="1"/>
          </p:nvPr>
        </p:nvSpPr>
        <p:spPr/>
        <p:txBody>
          <a:bodyPr vert="horz" lIns="91440" tIns="45720" rIns="91440" bIns="45720" rtlCol="0" anchor="t">
            <a:normAutofit fontScale="92500" lnSpcReduction="20000"/>
          </a:bodyPr>
          <a:lstStyle/>
          <a:p>
            <a:pPr marL="0" indent="0">
              <a:buNone/>
            </a:pPr>
            <a:r>
              <a:rPr lang="en-US" dirty="0">
                <a:cs typeface="Calibri"/>
              </a:rPr>
              <a:t>In the 1990s-2000s, public-private partnerships (PPPs) and ‘non-traditional’ development actors grew in the era of the ‘New Poverty Agenda’ or ‘New Policy Agenda’ (LaFleur and Brainard, 2009):</a:t>
            </a:r>
            <a:endParaRPr lang="en-US" dirty="0"/>
          </a:p>
          <a:p>
            <a:pPr marL="0" indent="0">
              <a:buNone/>
            </a:pPr>
            <a:r>
              <a:rPr lang="en-US" dirty="0">
                <a:cs typeface="Calibri"/>
              </a:rPr>
              <a:t/>
            </a:r>
            <a:br>
              <a:rPr lang="en-US" dirty="0">
                <a:cs typeface="Calibri"/>
              </a:rPr>
            </a:br>
            <a:r>
              <a:rPr lang="en-US" dirty="0">
                <a:cs typeface="Calibri"/>
              </a:rPr>
              <a:t>1. venture philanthropists</a:t>
            </a:r>
          </a:p>
          <a:p>
            <a:pPr marL="0" indent="0">
              <a:buNone/>
            </a:pPr>
            <a:r>
              <a:rPr lang="en-US" dirty="0">
                <a:cs typeface="Calibri"/>
              </a:rPr>
              <a:t>2. corporations</a:t>
            </a:r>
          </a:p>
          <a:p>
            <a:pPr marL="0" indent="0">
              <a:buNone/>
            </a:pPr>
            <a:r>
              <a:rPr lang="en-US" dirty="0">
                <a:cs typeface="Calibri"/>
              </a:rPr>
              <a:t>3. the poor</a:t>
            </a:r>
          </a:p>
          <a:p>
            <a:pPr marL="0" indent="0">
              <a:buNone/>
            </a:pPr>
            <a:r>
              <a:rPr lang="en-US" dirty="0">
                <a:cs typeface="Calibri"/>
              </a:rPr>
              <a:t>4. the public </a:t>
            </a:r>
          </a:p>
          <a:p>
            <a:pPr marL="0" indent="0">
              <a:buNone/>
            </a:pPr>
            <a:r>
              <a:rPr lang="en-US" dirty="0">
                <a:cs typeface="Calibri"/>
              </a:rPr>
              <a:t>5. celebrities</a:t>
            </a:r>
          </a:p>
        </p:txBody>
      </p:sp>
      <p:pic>
        <p:nvPicPr>
          <p:cNvPr id="5" name="Picture 5" descr="A close up of a black background&#10;&#10;Description generated with high confidence">
            <a:extLst>
              <a:ext uri="{FF2B5EF4-FFF2-40B4-BE49-F238E27FC236}">
                <a16:creationId xmlns:a16="http://schemas.microsoft.com/office/drawing/2014/main" xmlns="" id="{201DED57-3A47-4BED-9F31-918C7658A188}"/>
              </a:ext>
            </a:extLst>
          </p:cNvPr>
          <p:cNvPicPr>
            <a:picLocks noGrp="1" noChangeAspect="1"/>
          </p:cNvPicPr>
          <p:nvPr>
            <p:ph sz="half" idx="2"/>
          </p:nvPr>
        </p:nvPicPr>
        <p:blipFill>
          <a:blip r:embed="rId3"/>
          <a:stretch>
            <a:fillRect/>
          </a:stretch>
        </p:blipFill>
        <p:spPr>
          <a:xfrm>
            <a:off x="6581775" y="2378869"/>
            <a:ext cx="3016250" cy="1073150"/>
          </a:xfrm>
          <a:prstGeom prst="rect">
            <a:avLst/>
          </a:prstGeom>
        </p:spPr>
      </p:pic>
      <p:pic>
        <p:nvPicPr>
          <p:cNvPr id="7" name="Picture 7">
            <a:extLst>
              <a:ext uri="{FF2B5EF4-FFF2-40B4-BE49-F238E27FC236}">
                <a16:creationId xmlns:a16="http://schemas.microsoft.com/office/drawing/2014/main" xmlns="" id="{B83F7212-2681-4E45-AAA8-46710E12582D}"/>
              </a:ext>
            </a:extLst>
          </p:cNvPr>
          <p:cNvPicPr>
            <a:picLocks noChangeAspect="1"/>
          </p:cNvPicPr>
          <p:nvPr/>
        </p:nvPicPr>
        <p:blipFill>
          <a:blip r:embed="rId4"/>
          <a:stretch>
            <a:fillRect/>
          </a:stretch>
        </p:blipFill>
        <p:spPr>
          <a:xfrm>
            <a:off x="9598025" y="1019175"/>
            <a:ext cx="1771650" cy="1123950"/>
          </a:xfrm>
          <a:prstGeom prst="rect">
            <a:avLst/>
          </a:prstGeom>
        </p:spPr>
      </p:pic>
      <p:pic>
        <p:nvPicPr>
          <p:cNvPr id="9" name="Picture 9" descr="A screenshot of a cell phone&#10;&#10;Description generated with high confidence">
            <a:extLst>
              <a:ext uri="{FF2B5EF4-FFF2-40B4-BE49-F238E27FC236}">
                <a16:creationId xmlns:a16="http://schemas.microsoft.com/office/drawing/2014/main" xmlns="" id="{E56F5CCA-37F4-4523-B6F0-BB4FA8417365}"/>
              </a:ext>
            </a:extLst>
          </p:cNvPr>
          <p:cNvPicPr>
            <a:picLocks noChangeAspect="1"/>
          </p:cNvPicPr>
          <p:nvPr/>
        </p:nvPicPr>
        <p:blipFill>
          <a:blip r:embed="rId5"/>
          <a:stretch>
            <a:fillRect/>
          </a:stretch>
        </p:blipFill>
        <p:spPr>
          <a:xfrm>
            <a:off x="7005638" y="3781425"/>
            <a:ext cx="2181225" cy="1225550"/>
          </a:xfrm>
          <a:prstGeom prst="rect">
            <a:avLst/>
          </a:prstGeom>
        </p:spPr>
      </p:pic>
      <p:pic>
        <p:nvPicPr>
          <p:cNvPr id="11" name="Picture 11" descr="A picture containing furniture&#10;&#10;Description generated with high confidence">
            <a:extLst>
              <a:ext uri="{FF2B5EF4-FFF2-40B4-BE49-F238E27FC236}">
                <a16:creationId xmlns:a16="http://schemas.microsoft.com/office/drawing/2014/main" xmlns="" id="{96B56141-2E83-4444-9F21-0F11A1B4979F}"/>
              </a:ext>
            </a:extLst>
          </p:cNvPr>
          <p:cNvPicPr>
            <a:picLocks noChangeAspect="1"/>
          </p:cNvPicPr>
          <p:nvPr/>
        </p:nvPicPr>
        <p:blipFill>
          <a:blip r:embed="rId6"/>
          <a:stretch>
            <a:fillRect/>
          </a:stretch>
        </p:blipFill>
        <p:spPr>
          <a:xfrm>
            <a:off x="6184900" y="5406595"/>
            <a:ext cx="5295900" cy="693010"/>
          </a:xfrm>
          <a:prstGeom prst="rect">
            <a:avLst/>
          </a:prstGeom>
        </p:spPr>
      </p:pic>
      <p:pic>
        <p:nvPicPr>
          <p:cNvPr id="13" name="Picture 13" descr="A red and white sign&#10;&#10;Description generated with high confidence">
            <a:extLst>
              <a:ext uri="{FF2B5EF4-FFF2-40B4-BE49-F238E27FC236}">
                <a16:creationId xmlns:a16="http://schemas.microsoft.com/office/drawing/2014/main" xmlns="" id="{F2BEE90F-5CAE-4BAF-A237-20A6301F889D}"/>
              </a:ext>
            </a:extLst>
          </p:cNvPr>
          <p:cNvPicPr>
            <a:picLocks noChangeAspect="1"/>
          </p:cNvPicPr>
          <p:nvPr/>
        </p:nvPicPr>
        <p:blipFill>
          <a:blip r:embed="rId7"/>
          <a:stretch>
            <a:fillRect/>
          </a:stretch>
        </p:blipFill>
        <p:spPr>
          <a:xfrm>
            <a:off x="9926638" y="2592388"/>
            <a:ext cx="1558925" cy="2498725"/>
          </a:xfrm>
          <a:prstGeom prst="rect">
            <a:avLst/>
          </a:prstGeom>
        </p:spPr>
      </p:pic>
    </p:spTree>
    <p:extLst>
      <p:ext uri="{BB962C8B-B14F-4D97-AF65-F5344CB8AC3E}">
        <p14:creationId xmlns:p14="http://schemas.microsoft.com/office/powerpoint/2010/main" val="4029588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MG_2885.jpg">
            <a:extLst>
              <a:ext uri="{FF2B5EF4-FFF2-40B4-BE49-F238E27FC236}">
                <a16:creationId xmlns:a16="http://schemas.microsoft.com/office/drawing/2014/main" xmlns="" id="{02FC4B9E-7D2B-2D4B-98D1-4E3AA1DEA319}"/>
              </a:ext>
            </a:extLst>
          </p:cNvPr>
          <p:cNvPicPr>
            <a:picLocks noChangeAspect="1"/>
          </p:cNvPicPr>
          <p:nvPr/>
        </p:nvPicPr>
        <p:blipFill rotWithShape="1">
          <a:blip r:embed="rId3" cstate="screen">
            <a:alphaModFix amt="35000"/>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6153536" y="2058079"/>
            <a:ext cx="5455151" cy="3624264"/>
          </a:xfrm>
          <a:prstGeom prst="rect">
            <a:avLst/>
          </a:prstGeom>
        </p:spPr>
      </p:pic>
      <p:graphicFrame>
        <p:nvGraphicFramePr>
          <p:cNvPr id="20" name="Diagram 19">
            <a:extLst>
              <a:ext uri="{FF2B5EF4-FFF2-40B4-BE49-F238E27FC236}">
                <a16:creationId xmlns:a16="http://schemas.microsoft.com/office/drawing/2014/main" xmlns="" id="{CA6E2CF8-AA89-FF42-8EE4-193A862B14A2}"/>
              </a:ext>
            </a:extLst>
          </p:cNvPr>
          <p:cNvGraphicFramePr/>
          <p:nvPr>
            <p:extLst>
              <p:ext uri="{D42A27DB-BD31-4B8C-83A1-F6EECF244321}">
                <p14:modId xmlns:p14="http://schemas.microsoft.com/office/powerpoint/2010/main" val="424301340"/>
              </p:ext>
            </p:extLst>
          </p:nvPr>
        </p:nvGraphicFramePr>
        <p:xfrm>
          <a:off x="5992586" y="2158007"/>
          <a:ext cx="5859632" cy="35243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itle 1"/>
          <p:cNvSpPr>
            <a:spLocks noGrp="1"/>
          </p:cNvSpPr>
          <p:nvPr>
            <p:ph type="title"/>
          </p:nvPr>
        </p:nvSpPr>
        <p:spPr>
          <a:xfrm>
            <a:off x="838200" y="210367"/>
            <a:ext cx="10515600" cy="1325563"/>
          </a:xfrm>
        </p:spPr>
        <p:txBody>
          <a:bodyPr/>
          <a:lstStyle/>
          <a:p>
            <a:r>
              <a:rPr lang="en-US" dirty="0">
                <a:latin typeface="Heiti SC Light" charset="-122"/>
                <a:ea typeface="Heiti SC Light" charset="-122"/>
                <a:cs typeface="Heiti SC Light" charset="-122"/>
              </a:rPr>
              <a:t>Design thinking in development</a:t>
            </a:r>
          </a:p>
        </p:txBody>
      </p:sp>
      <p:sp>
        <p:nvSpPr>
          <p:cNvPr id="12" name="TextBox 11">
            <a:extLst>
              <a:ext uri="{FF2B5EF4-FFF2-40B4-BE49-F238E27FC236}">
                <a16:creationId xmlns:a16="http://schemas.microsoft.com/office/drawing/2014/main" xmlns="" id="{2A8E440C-4A84-7442-9F73-6FC94C70DEB3}"/>
              </a:ext>
            </a:extLst>
          </p:cNvPr>
          <p:cNvSpPr txBox="1"/>
          <p:nvPr/>
        </p:nvSpPr>
        <p:spPr>
          <a:xfrm>
            <a:off x="418634" y="6334780"/>
            <a:ext cx="5900523" cy="461665"/>
          </a:xfrm>
          <a:prstGeom prst="rect">
            <a:avLst/>
          </a:prstGeom>
          <a:noFill/>
        </p:spPr>
        <p:txBody>
          <a:bodyPr wrap="square" rtlCol="0">
            <a:spAutoFit/>
          </a:bodyPr>
          <a:lstStyle/>
          <a:p>
            <a:r>
              <a:rPr lang="en-US" sz="1200" dirty="0"/>
              <a:t>By MrJanzen1984 [CC BY-SA 4.0  (https://</a:t>
            </a:r>
            <a:r>
              <a:rPr lang="en-US" sz="1200" dirty="0" err="1"/>
              <a:t>creativecommons.org</a:t>
            </a:r>
            <a:r>
              <a:rPr lang="en-US" sz="1200" dirty="0"/>
              <a:t>/licenses/by-</a:t>
            </a:r>
            <a:r>
              <a:rPr lang="en-US" sz="1200" dirty="0" err="1"/>
              <a:t>sa</a:t>
            </a:r>
            <a:r>
              <a:rPr lang="en-US" sz="1200" dirty="0"/>
              <a:t>/4.0)], from Wikimedia Commons</a:t>
            </a:r>
          </a:p>
        </p:txBody>
      </p:sp>
      <p:sp>
        <p:nvSpPr>
          <p:cNvPr id="18" name="Slide Number Placeholder 6">
            <a:extLst>
              <a:ext uri="{FF2B5EF4-FFF2-40B4-BE49-F238E27FC236}">
                <a16:creationId xmlns:a16="http://schemas.microsoft.com/office/drawing/2014/main" xmlns="" id="{24E82370-E736-5F47-BC1A-03FDB84D483F}"/>
              </a:ext>
            </a:extLst>
          </p:cNvPr>
          <p:cNvSpPr>
            <a:spLocks noGrp="1"/>
          </p:cNvSpPr>
          <p:nvPr>
            <p:ph type="sldNum" sz="quarter" idx="12"/>
          </p:nvPr>
        </p:nvSpPr>
        <p:spPr>
          <a:xfrm>
            <a:off x="12443769" y="8289963"/>
            <a:ext cx="1470796" cy="247506"/>
          </a:xfrm>
        </p:spPr>
        <p:txBody>
          <a:bodyPr/>
          <a:lstStyle/>
          <a:p>
            <a:fld id="{2C945676-05DC-6242-A54E-F289CE003AA9}" type="slidenum">
              <a:rPr lang="en-US" smtClean="0"/>
              <a:t>7</a:t>
            </a:fld>
            <a:endParaRPr lang="en-US" dirty="0"/>
          </a:p>
        </p:txBody>
      </p:sp>
      <p:pic>
        <p:nvPicPr>
          <p:cNvPr id="5" name="Picture 4">
            <a:extLst>
              <a:ext uri="{FF2B5EF4-FFF2-40B4-BE49-F238E27FC236}">
                <a16:creationId xmlns:a16="http://schemas.microsoft.com/office/drawing/2014/main" xmlns="" id="{F31DFB4A-CBB6-8D4E-9C3B-660E3DB9C09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4922" y="2018562"/>
            <a:ext cx="6126032" cy="3833586"/>
          </a:xfrm>
          <a:prstGeom prst="rect">
            <a:avLst/>
          </a:prstGeom>
        </p:spPr>
      </p:pic>
    </p:spTree>
    <p:extLst>
      <p:ext uri="{BB962C8B-B14F-4D97-AF65-F5344CB8AC3E}">
        <p14:creationId xmlns:p14="http://schemas.microsoft.com/office/powerpoint/2010/main" val="23836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04877" y="280657"/>
            <a:ext cx="10515600" cy="1325563"/>
          </a:xfrm>
        </p:spPr>
        <p:txBody>
          <a:bodyPr>
            <a:normAutofit fontScale="90000"/>
          </a:bodyPr>
          <a:lstStyle/>
          <a:p>
            <a:r>
              <a:rPr lang="en-US" sz="4000" dirty="0">
                <a:latin typeface="Heiti SC Light" charset="-122"/>
                <a:ea typeface="Heiti SC Light" charset="-122"/>
                <a:cs typeface="Heiti SC Light" charset="-122"/>
              </a:rPr>
              <a:t>Solving global hunger &amp; foodscape interventions</a:t>
            </a:r>
            <a:br>
              <a:rPr lang="en-US" sz="4000" dirty="0">
                <a:latin typeface="Heiti SC Light" charset="-122"/>
                <a:ea typeface="Heiti SC Light" charset="-122"/>
                <a:cs typeface="Heiti SC Light" charset="-122"/>
              </a:rPr>
            </a:br>
            <a:endParaRPr lang="en-US" sz="4000" dirty="0">
              <a:latin typeface="Heiti SC Light" charset="-122"/>
              <a:ea typeface="Heiti SC Light" charset="-122"/>
              <a:cs typeface="Heiti SC Light" charset="-122"/>
            </a:endParaRPr>
          </a:p>
        </p:txBody>
      </p:sp>
      <p:sp>
        <p:nvSpPr>
          <p:cNvPr id="6" name="Content Placeholder 2"/>
          <p:cNvSpPr>
            <a:spLocks noGrp="1"/>
          </p:cNvSpPr>
          <p:nvPr>
            <p:ph sz="half" idx="1"/>
          </p:nvPr>
        </p:nvSpPr>
        <p:spPr>
          <a:xfrm>
            <a:off x="838200" y="2224087"/>
            <a:ext cx="5181600" cy="3522663"/>
          </a:xfrm>
          <a:ln cap="rnd">
            <a:noFill/>
            <a:prstDash val="dashDot"/>
            <a:round/>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a:bodyPr>
          <a:lstStyle/>
          <a:p>
            <a:endParaRPr lang="en-US" sz="2400" dirty="0">
              <a:cs typeface="Calibri"/>
            </a:endParaRPr>
          </a:p>
          <a:p>
            <a:endParaRPr lang="en-US" sz="2400" dirty="0">
              <a:latin typeface="Heiti SC Light" charset="-122"/>
              <a:ea typeface="Heiti SC Light" charset="-122"/>
              <a:cs typeface="Heiti SC Light" charset="-122"/>
            </a:endParaRPr>
          </a:p>
        </p:txBody>
      </p:sp>
      <p:pic>
        <p:nvPicPr>
          <p:cNvPr id="9" name="Picture 9" descr="A group of people posing for the camera&#10;&#10;Description generated with very high confidence">
            <a:extLst>
              <a:ext uri="{FF2B5EF4-FFF2-40B4-BE49-F238E27FC236}">
                <a16:creationId xmlns:a16="http://schemas.microsoft.com/office/drawing/2014/main" xmlns="" id="{03E4B00E-F6EF-4ADC-8552-E7CEB9CA37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0700" y="1523102"/>
            <a:ext cx="4978400" cy="3329196"/>
          </a:xfrm>
          <a:prstGeom prst="rect">
            <a:avLst/>
          </a:prstGeom>
        </p:spPr>
      </p:pic>
      <p:pic>
        <p:nvPicPr>
          <p:cNvPr id="12" name="Picture 12" descr="A person holding a sign&#10;&#10;Description generated with very high confidence">
            <a:extLst>
              <a:ext uri="{FF2B5EF4-FFF2-40B4-BE49-F238E27FC236}">
                <a16:creationId xmlns:a16="http://schemas.microsoft.com/office/drawing/2014/main" xmlns="" id="{2B4CAF6C-77AE-41AE-92B1-8FC8ACD14B45}"/>
              </a:ext>
            </a:extLst>
          </p:cNvPr>
          <p:cNvPicPr>
            <a:picLocks noChangeAspect="1"/>
          </p:cNvPicPr>
          <p:nvPr/>
        </p:nvPicPr>
        <p:blipFill>
          <a:blip r:embed="rId5"/>
          <a:stretch>
            <a:fillRect/>
          </a:stretch>
        </p:blipFill>
        <p:spPr>
          <a:xfrm>
            <a:off x="317500" y="1408307"/>
            <a:ext cx="5397500" cy="3406386"/>
          </a:xfrm>
          <a:prstGeom prst="rect">
            <a:avLst/>
          </a:prstGeom>
        </p:spPr>
      </p:pic>
      <p:pic>
        <p:nvPicPr>
          <p:cNvPr id="5" name="Picture 7" descr="A picture containing man&#10;&#10;Description generated with high confidence">
            <a:extLst>
              <a:ext uri="{FF2B5EF4-FFF2-40B4-BE49-F238E27FC236}">
                <a16:creationId xmlns:a16="http://schemas.microsoft.com/office/drawing/2014/main" xmlns="" id="{5CCF2863-05E6-481B-A8D4-5A787524E56D}"/>
              </a:ext>
            </a:extLst>
          </p:cNvPr>
          <p:cNvPicPr>
            <a:picLocks noGrp="1" noChangeAspect="1"/>
          </p:cNvPicPr>
          <p:nvPr>
            <p:ph sz="half" idx="2"/>
          </p:nvPr>
        </p:nvPicPr>
        <p:blipFill>
          <a:blip r:embed="rId6" cstate="screen">
            <a:extLst>
              <a:ext uri="{28A0092B-C50C-407E-A947-70E740481C1C}">
                <a14:useLocalDpi xmlns:a14="http://schemas.microsoft.com/office/drawing/2010/main"/>
              </a:ext>
            </a:extLst>
          </a:blip>
          <a:stretch>
            <a:fillRect/>
          </a:stretch>
        </p:blipFill>
        <p:spPr>
          <a:xfrm>
            <a:off x="3917379" y="3417887"/>
            <a:ext cx="2706242" cy="3357564"/>
          </a:xfrm>
          <a:prstGeom prst="rect">
            <a:avLst/>
          </a:prstGeom>
        </p:spPr>
      </p:pic>
    </p:spTree>
    <p:extLst>
      <p:ext uri="{BB962C8B-B14F-4D97-AF65-F5344CB8AC3E}">
        <p14:creationId xmlns:p14="http://schemas.microsoft.com/office/powerpoint/2010/main" val="4057924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8200" y="790574"/>
            <a:ext cx="10515600" cy="1325563"/>
          </a:xfrm>
        </p:spPr>
        <p:txBody>
          <a:bodyPr/>
          <a:lstStyle/>
          <a:p>
            <a:r>
              <a:rPr lang="en-US" dirty="0">
                <a:latin typeface="Heiti SC Light" charset="-122"/>
                <a:ea typeface="Heiti SC Light" charset="-122"/>
                <a:cs typeface="Heiti SC Light" charset="-122"/>
              </a:rPr>
              <a:t>Theoretical framework  </a:t>
            </a:r>
          </a:p>
        </p:txBody>
      </p:sp>
      <p:sp>
        <p:nvSpPr>
          <p:cNvPr id="6" name="Content Placeholder 2"/>
          <p:cNvSpPr>
            <a:spLocks noGrp="1"/>
          </p:cNvSpPr>
          <p:nvPr>
            <p:ph sz="half" idx="1"/>
          </p:nvPr>
        </p:nvSpPr>
        <p:spPr>
          <a:xfrm>
            <a:off x="838200" y="2224087"/>
            <a:ext cx="5181600" cy="3522663"/>
          </a:xfrm>
          <a:ln cap="rnd">
            <a:noFill/>
            <a:prstDash val="dashDot"/>
            <a:round/>
          </a:ln>
        </p:spPr>
        <p:style>
          <a:lnRef idx="2">
            <a:schemeClr val="accent6"/>
          </a:lnRef>
          <a:fillRef idx="1">
            <a:schemeClr val="lt1"/>
          </a:fillRef>
          <a:effectRef idx="0">
            <a:schemeClr val="accent6"/>
          </a:effectRef>
          <a:fontRef idx="minor">
            <a:schemeClr val="dk1"/>
          </a:fontRef>
        </p:style>
        <p:txBody>
          <a:bodyPr>
            <a:normAutofit/>
          </a:bodyPr>
          <a:lstStyle/>
          <a:p>
            <a:r>
              <a:rPr lang="en-US" sz="2200" dirty="0">
                <a:latin typeface="Heiti SC Light" charset="-122"/>
                <a:ea typeface="Heiti SC Light" charset="-122"/>
                <a:cs typeface="Heiti SC Light" charset="-122"/>
              </a:rPr>
              <a:t>The </a:t>
            </a:r>
            <a:r>
              <a:rPr lang="en-US" sz="2200" b="1" dirty="0">
                <a:latin typeface="Heiti SC Light" charset="-122"/>
                <a:ea typeface="Heiti SC Light" charset="-122"/>
                <a:cs typeface="Heiti SC Light" charset="-122"/>
              </a:rPr>
              <a:t>arena</a:t>
            </a:r>
            <a:r>
              <a:rPr lang="en-US" sz="2200" dirty="0">
                <a:latin typeface="Heiti SC Light" charset="-122"/>
                <a:ea typeface="Heiti SC Light" charset="-122"/>
                <a:cs typeface="Heiti SC Light" charset="-122"/>
              </a:rPr>
              <a:t> &amp; </a:t>
            </a:r>
            <a:r>
              <a:rPr lang="en-US" sz="2200" b="1" dirty="0">
                <a:latin typeface="Heiti SC Light" charset="-122"/>
                <a:ea typeface="Heiti SC Light" charset="-122"/>
                <a:cs typeface="Heiti SC Light" charset="-122"/>
              </a:rPr>
              <a:t>agency</a:t>
            </a:r>
            <a:r>
              <a:rPr lang="en-US" sz="2200" dirty="0">
                <a:latin typeface="Heiti SC Light" charset="-122"/>
                <a:ea typeface="Heiti SC Light" charset="-122"/>
                <a:cs typeface="Heiti SC Light" charset="-122"/>
              </a:rPr>
              <a:t> </a:t>
            </a:r>
          </a:p>
          <a:p>
            <a:r>
              <a:rPr lang="en-US" sz="2200" b="1" dirty="0">
                <a:latin typeface="Heiti SC Light" charset="-122"/>
                <a:ea typeface="Heiti SC Light" charset="-122"/>
                <a:cs typeface="Heiti SC Light" charset="-122"/>
              </a:rPr>
              <a:t>Diffusion</a:t>
            </a:r>
            <a:r>
              <a:rPr lang="en-US" sz="2200" dirty="0">
                <a:latin typeface="Heiti SC Light" charset="-122"/>
                <a:ea typeface="Heiti SC Light" charset="-122"/>
                <a:cs typeface="Heiti SC Light" charset="-122"/>
              </a:rPr>
              <a:t> of </a:t>
            </a:r>
            <a:r>
              <a:rPr lang="en-US" sz="2200" b="1" dirty="0">
                <a:latin typeface="Heiti SC Light" charset="-122"/>
                <a:ea typeface="Heiti SC Light" charset="-122"/>
                <a:cs typeface="Heiti SC Light" charset="-122"/>
              </a:rPr>
              <a:t>innovations</a:t>
            </a:r>
          </a:p>
          <a:p>
            <a:pPr marL="0" indent="0">
              <a:buNone/>
            </a:pPr>
            <a:endParaRPr lang="en-US" sz="2200" dirty="0">
              <a:latin typeface="Heiti SC Light" charset="-122"/>
              <a:ea typeface="Heiti SC Light" charset="-122"/>
              <a:cs typeface="Heiti SC Light" charset="-122"/>
            </a:endParaRPr>
          </a:p>
          <a:p>
            <a:r>
              <a:rPr lang="en-US" sz="2200" dirty="0">
                <a:latin typeface="Heiti SC Light" charset="-122"/>
                <a:ea typeface="Heiti SC Light" charset="-122"/>
                <a:cs typeface="Heiti SC Light" charset="-122"/>
              </a:rPr>
              <a:t>Research Question: </a:t>
            </a:r>
          </a:p>
          <a:p>
            <a:pPr marL="457200" lvl="1" indent="0">
              <a:buNone/>
            </a:pPr>
            <a:r>
              <a:rPr lang="en-US" sz="1800" i="1" dirty="0">
                <a:latin typeface="Heiti SC Light" charset="-122"/>
                <a:ea typeface="Heiti SC Light" charset="-122"/>
                <a:cs typeface="Heiti SC Light" charset="-122"/>
              </a:rPr>
              <a:t>How are development actors taking up DT, from dissemination processes, as a problem-solving strategy? </a:t>
            </a:r>
          </a:p>
          <a:p>
            <a:pPr marL="457200" lvl="1" indent="0">
              <a:buNone/>
            </a:pPr>
            <a:endParaRPr lang="en-US" sz="1800" i="1" dirty="0">
              <a:latin typeface="Heiti SC Light" charset="-122"/>
              <a:ea typeface="Heiti SC Light" charset="-122"/>
              <a:cs typeface="Heiti SC Light" charset="-122"/>
            </a:endParaRPr>
          </a:p>
          <a:p>
            <a:pPr marL="457200" lvl="1" indent="0">
              <a:buNone/>
            </a:pPr>
            <a:endParaRPr lang="en-US" sz="2000" dirty="0">
              <a:latin typeface="Heiti SC Light" charset="-122"/>
              <a:ea typeface="Heiti SC Light" charset="-122"/>
              <a:cs typeface="Heiti SC Light" charset="-122"/>
            </a:endParaRPr>
          </a:p>
        </p:txBody>
      </p:sp>
      <p:sp>
        <p:nvSpPr>
          <p:cNvPr id="7" name="Content Placeholder 3"/>
          <p:cNvSpPr>
            <a:spLocks noGrp="1"/>
          </p:cNvSpPr>
          <p:nvPr>
            <p:ph sz="half" idx="2"/>
          </p:nvPr>
        </p:nvSpPr>
        <p:spPr>
          <a:xfrm>
            <a:off x="6096000" y="2224087"/>
            <a:ext cx="5181600" cy="3522664"/>
          </a:xfrm>
        </p:spPr>
        <p:txBody>
          <a:bodyPr vert="horz" lIns="91440" tIns="45720" rIns="91440" bIns="45720" rtlCol="0" anchor="t">
            <a:normAutofit/>
          </a:bodyPr>
          <a:lstStyle/>
          <a:p>
            <a:r>
              <a:rPr lang="en-US" sz="2200" dirty="0">
                <a:latin typeface="Heiti SC Light" charset="-122"/>
                <a:ea typeface="Heiti SC Light" charset="-122"/>
                <a:cs typeface="Heiti SC Light" charset="-122"/>
              </a:rPr>
              <a:t>The Gift &amp; Humanitarian Aid </a:t>
            </a:r>
            <a:br>
              <a:rPr lang="en-US" sz="2200" dirty="0">
                <a:latin typeface="Heiti SC Light" charset="-122"/>
                <a:ea typeface="Heiti SC Light" charset="-122"/>
                <a:cs typeface="Heiti SC Light" charset="-122"/>
              </a:rPr>
            </a:br>
            <a:endParaRPr lang="en-US" sz="2200" i="1">
              <a:latin typeface="Calibri"/>
              <a:ea typeface="Heiti SC Light" charset="-122"/>
              <a:cs typeface="Calibri"/>
            </a:endParaRPr>
          </a:p>
          <a:p>
            <a:r>
              <a:rPr lang="en-US" sz="2200" dirty="0">
                <a:latin typeface="Heiti SC Light" charset="-122"/>
                <a:ea typeface="Heiti SC Light" charset="-122"/>
                <a:cs typeface="Heiti SC Light" charset="-122"/>
              </a:rPr>
              <a:t>Research Question: </a:t>
            </a:r>
            <a:endParaRPr lang="en-US" sz="2200" i="1" dirty="0">
              <a:latin typeface="Calibri"/>
              <a:ea typeface="Heiti SC Light" charset="-122"/>
              <a:cs typeface="Calibri"/>
            </a:endParaRPr>
          </a:p>
          <a:p>
            <a:pPr marL="0" indent="0" algn="r">
              <a:buNone/>
            </a:pPr>
            <a:r>
              <a:rPr lang="en-US" sz="1800" i="1" dirty="0">
                <a:latin typeface="Heiti SC Light" charset="-122"/>
                <a:ea typeface="Heiti SC Light" charset="-122"/>
                <a:cs typeface="Heiti SC Light" charset="-122"/>
              </a:rPr>
              <a:t>What knowledges inform emergent elite philanthropic institutions and how are their efforts raced, classed and gendered in practice? </a:t>
            </a:r>
            <a:endParaRPr lang="en-US" sz="1800" i="1" dirty="0">
              <a:ea typeface="Heiti SC Light"/>
              <a:cs typeface="Calibri"/>
            </a:endParaRPr>
          </a:p>
        </p:txBody>
      </p:sp>
    </p:spTree>
    <p:extLst>
      <p:ext uri="{BB962C8B-B14F-4D97-AF65-F5344CB8AC3E}">
        <p14:creationId xmlns:p14="http://schemas.microsoft.com/office/powerpoint/2010/main" val="1497582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Heiti SC Light" charset="-122"/>
                <a:ea typeface="Heiti SC Light" charset="-122"/>
                <a:cs typeface="Heiti SC Light" charset="-122"/>
              </a:rPr>
              <a:t>Ethnographic case design  </a:t>
            </a:r>
          </a:p>
        </p:txBody>
      </p:sp>
      <p:sp>
        <p:nvSpPr>
          <p:cNvPr id="5" name="Content Placeholder 4">
            <a:extLst>
              <a:ext uri="{FF2B5EF4-FFF2-40B4-BE49-F238E27FC236}">
                <a16:creationId xmlns:a16="http://schemas.microsoft.com/office/drawing/2014/main" xmlns="" id="{04BCF264-E4E6-4148-9F53-0D1636745CDD}"/>
              </a:ext>
            </a:extLst>
          </p:cNvPr>
          <p:cNvSpPr>
            <a:spLocks noGrp="1"/>
          </p:cNvSpPr>
          <p:nvPr>
            <p:ph sz="half" idx="2"/>
          </p:nvPr>
        </p:nvSpPr>
        <p:spPr/>
        <p:txBody>
          <a:bodyPr vert="horz" lIns="91440" tIns="45720" rIns="91440" bIns="45720" rtlCol="0" anchor="t">
            <a:normAutofit/>
          </a:bodyPr>
          <a:lstStyle/>
          <a:p>
            <a:endParaRPr lang="en-US" dirty="0"/>
          </a:p>
          <a:p>
            <a:endParaRPr lang="en-US"/>
          </a:p>
        </p:txBody>
      </p:sp>
      <p:pic>
        <p:nvPicPr>
          <p:cNvPr id="7" name="Picture 6">
            <a:extLst>
              <a:ext uri="{FF2B5EF4-FFF2-40B4-BE49-F238E27FC236}">
                <a16:creationId xmlns:a16="http://schemas.microsoft.com/office/drawing/2014/main" xmlns="" id="{50AFEF27-F815-8E43-A3B3-28DF420853BB}"/>
              </a:ext>
            </a:extLst>
          </p:cNvPr>
          <p:cNvPicPr>
            <a:picLocks noChangeAspect="1"/>
          </p:cNvPicPr>
          <p:nvPr/>
        </p:nvPicPr>
        <p:blipFill>
          <a:blip r:embed="rId4"/>
          <a:stretch>
            <a:fillRect/>
          </a:stretch>
        </p:blipFill>
        <p:spPr>
          <a:xfrm>
            <a:off x="1023257" y="1748697"/>
            <a:ext cx="4310743" cy="4172183"/>
          </a:xfrm>
          <a:prstGeom prst="rect">
            <a:avLst/>
          </a:prstGeom>
        </p:spPr>
      </p:pic>
      <p:sp>
        <p:nvSpPr>
          <p:cNvPr id="8" name="Rectangle 7">
            <a:extLst>
              <a:ext uri="{FF2B5EF4-FFF2-40B4-BE49-F238E27FC236}">
                <a16:creationId xmlns:a16="http://schemas.microsoft.com/office/drawing/2014/main" xmlns="" id="{7901154F-B3A3-4D49-8FB3-6F82C607DCBD}"/>
              </a:ext>
            </a:extLst>
          </p:cNvPr>
          <p:cNvSpPr/>
          <p:nvPr/>
        </p:nvSpPr>
        <p:spPr>
          <a:xfrm>
            <a:off x="838200" y="6378982"/>
            <a:ext cx="6096000" cy="276999"/>
          </a:xfrm>
          <a:prstGeom prst="rect">
            <a:avLst/>
          </a:prstGeom>
        </p:spPr>
        <p:txBody>
          <a:bodyPr>
            <a:spAutoFit/>
          </a:bodyPr>
          <a:lstStyle/>
          <a:p>
            <a:r>
              <a:rPr lang="en-US" sz="1200" i="1" dirty="0"/>
              <a:t>Organizational Triangle </a:t>
            </a:r>
            <a:r>
              <a:rPr lang="en-US" sz="1200" dirty="0"/>
              <a:t>by </a:t>
            </a:r>
            <a:r>
              <a:rPr lang="en-US" sz="1200" dirty="0" err="1"/>
              <a:t>BenBeens</a:t>
            </a:r>
            <a:r>
              <a:rPr lang="en-US" sz="1200" dirty="0"/>
              <a:t> CC-BY-2.5</a:t>
            </a:r>
          </a:p>
        </p:txBody>
      </p:sp>
      <p:pic>
        <p:nvPicPr>
          <p:cNvPr id="9" name="Picture 8">
            <a:extLst>
              <a:ext uri="{FF2B5EF4-FFF2-40B4-BE49-F238E27FC236}">
                <a16:creationId xmlns:a16="http://schemas.microsoft.com/office/drawing/2014/main" xmlns="" id="{B4249E40-FD68-3D44-8AC2-784429B05587}"/>
              </a:ext>
            </a:extLst>
          </p:cNvPr>
          <p:cNvPicPr>
            <a:picLocks noChangeAspect="1"/>
          </p:cNvPicPr>
          <p:nvPr/>
        </p:nvPicPr>
        <p:blipFill>
          <a:blip r:embed="rId5">
            <a:extLst/>
          </a:blip>
          <a:stretch>
            <a:fillRect/>
          </a:stretch>
        </p:blipFill>
        <p:spPr>
          <a:xfrm rot="5400000">
            <a:off x="6667500" y="1447863"/>
            <a:ext cx="3886200" cy="5029200"/>
          </a:xfrm>
          <a:prstGeom prst="rect">
            <a:avLst/>
          </a:prstGeom>
        </p:spPr>
      </p:pic>
    </p:spTree>
    <p:extLst>
      <p:ext uri="{BB962C8B-B14F-4D97-AF65-F5344CB8AC3E}">
        <p14:creationId xmlns:p14="http://schemas.microsoft.com/office/powerpoint/2010/main" val="395997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Heiti SC Light" charset="-122"/>
                <a:ea typeface="Heiti SC Light" charset="-122"/>
                <a:cs typeface="Heiti SC Light" charset="-122"/>
              </a:rPr>
              <a:t>Injecting DT into the arena</a:t>
            </a:r>
          </a:p>
        </p:txBody>
      </p:sp>
      <p:pic>
        <p:nvPicPr>
          <p:cNvPr id="6" name="Content Placeholder 5">
            <a:extLst>
              <a:ext uri="{FF2B5EF4-FFF2-40B4-BE49-F238E27FC236}">
                <a16:creationId xmlns:a16="http://schemas.microsoft.com/office/drawing/2014/main" xmlns="" id="{61DA82A3-9C7B-6E45-B63F-EB3FAD169434}"/>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838200" y="1725425"/>
            <a:ext cx="5181600" cy="3413760"/>
          </a:xfrm>
          <a:prstGeom prst="rect">
            <a:avLst/>
          </a:prstGeom>
        </p:spPr>
      </p:pic>
      <p:pic>
        <p:nvPicPr>
          <p:cNvPr id="7" name="Content Placeholder 6">
            <a:extLst>
              <a:ext uri="{FF2B5EF4-FFF2-40B4-BE49-F238E27FC236}">
                <a16:creationId xmlns:a16="http://schemas.microsoft.com/office/drawing/2014/main" xmlns="" id="{5FC54B63-F9D9-954E-918F-E2F36E1FF646}"/>
              </a:ext>
            </a:extLst>
          </p:cNvPr>
          <p:cNvPicPr>
            <a:picLocks noGrp="1" noChangeAspect="1"/>
          </p:cNvPicPr>
          <p:nvPr>
            <p:ph sz="half" idx="2"/>
          </p:nvPr>
        </p:nvPicPr>
        <p:blipFill rotWithShape="1">
          <a:blip r:embed="rId5" cstate="screen">
            <a:extLst>
              <a:ext uri="{28A0092B-C50C-407E-A947-70E740481C1C}">
                <a14:useLocalDpi xmlns:a14="http://schemas.microsoft.com/office/drawing/2010/main"/>
              </a:ext>
            </a:extLst>
          </a:blip>
          <a:srcRect/>
          <a:stretch/>
        </p:blipFill>
        <p:spPr>
          <a:xfrm>
            <a:off x="6172200" y="1725425"/>
            <a:ext cx="5181600" cy="2362481"/>
          </a:xfrm>
          <a:prstGeom prst="rect">
            <a:avLst/>
          </a:prstGeom>
        </p:spPr>
      </p:pic>
      <p:sp>
        <p:nvSpPr>
          <p:cNvPr id="10" name="TextBox 9">
            <a:extLst>
              <a:ext uri="{FF2B5EF4-FFF2-40B4-BE49-F238E27FC236}">
                <a16:creationId xmlns:a16="http://schemas.microsoft.com/office/drawing/2014/main" xmlns="" id="{6144C8C8-3370-4F48-954F-FF543B39A028}"/>
              </a:ext>
            </a:extLst>
          </p:cNvPr>
          <p:cNvSpPr txBox="1"/>
          <p:nvPr/>
        </p:nvSpPr>
        <p:spPr>
          <a:xfrm>
            <a:off x="838200" y="5359400"/>
            <a:ext cx="5181600" cy="2031325"/>
          </a:xfrm>
          <a:prstGeom prst="rect">
            <a:avLst/>
          </a:prstGeom>
          <a:noFill/>
        </p:spPr>
        <p:txBody>
          <a:bodyPr wrap="square" numCol="2" rtlCol="0" anchor="t">
            <a:spAutoFit/>
          </a:bodyPr>
          <a:lstStyle/>
          <a:p>
            <a:pPr marL="285750" indent="-285750">
              <a:buFont typeface="Arial" panose="020B0604020202020204" pitchFamily="34" charset="0"/>
              <a:buChar char="•"/>
            </a:pPr>
            <a:r>
              <a:rPr lang="en-US" dirty="0">
                <a:latin typeface="+mj-lt"/>
              </a:rPr>
              <a:t>The organization</a:t>
            </a:r>
          </a:p>
          <a:p>
            <a:pPr marL="285750" indent="-285750">
              <a:buFont typeface="Arial" panose="020B0604020202020204" pitchFamily="34" charset="0"/>
              <a:buChar char="•"/>
            </a:pPr>
            <a:r>
              <a:rPr lang="en-US" dirty="0">
                <a:latin typeface="+mj-lt"/>
              </a:rPr>
              <a:t>Staff</a:t>
            </a:r>
          </a:p>
          <a:p>
            <a:pPr marL="285750" indent="-285750">
              <a:buFont typeface="Arial" panose="020B0604020202020204" pitchFamily="34" charset="0"/>
              <a:buChar char="•"/>
            </a:pPr>
            <a:r>
              <a:rPr lang="en-US" dirty="0">
                <a:latin typeface="+mj-lt"/>
              </a:rPr>
              <a:t>Director</a:t>
            </a:r>
          </a:p>
          <a:p>
            <a:pPr marL="285750" indent="-285750">
              <a:buFont typeface="Arial" panose="020B0604020202020204" pitchFamily="34" charset="0"/>
              <a:buChar char="•"/>
            </a:pPr>
            <a:r>
              <a:rPr lang="en-US" dirty="0">
                <a:latin typeface="+mj-lt"/>
              </a:rPr>
              <a:t>Guardians/OVCs</a:t>
            </a:r>
          </a:p>
          <a:p>
            <a:pPr marL="285750" indent="-285750">
              <a:buFont typeface="Arial" panose="020B0604020202020204" pitchFamily="34" charset="0"/>
              <a:buChar char="•"/>
            </a:pPr>
            <a:r>
              <a:rPr lang="en-US" dirty="0">
                <a:latin typeface="+mj-lt"/>
              </a:rPr>
              <a:t>Volunteer donors</a:t>
            </a:r>
            <a:endParaRPr lang="en-US" dirty="0">
              <a:latin typeface="Calibri Light"/>
              <a:cs typeface="Calibri Light"/>
            </a:endParaRPr>
          </a:p>
          <a:p>
            <a:pPr marL="285750" indent="-285750">
              <a:buFont typeface="Arial" panose="020B0604020202020204" pitchFamily="34" charset="0"/>
              <a:buChar char="•"/>
            </a:pPr>
            <a:r>
              <a:rPr lang="en-US" dirty="0">
                <a:latin typeface="+mj-lt"/>
              </a:rPr>
              <a:t>Interns</a:t>
            </a:r>
          </a:p>
          <a:p>
            <a:pPr marL="285750" indent="-285750">
              <a:buFont typeface="Arial" panose="020B0604020202020204" pitchFamily="34" charset="0"/>
              <a:buChar char="•"/>
            </a:pPr>
            <a:r>
              <a:rPr lang="en-US" dirty="0">
                <a:latin typeface="+mj-lt"/>
              </a:rPr>
              <a:t>Consultants/Volunteers </a:t>
            </a:r>
            <a:endParaRPr lang="en-US" dirty="0">
              <a:latin typeface="+mj-lt"/>
              <a:cs typeface="Calibri Light"/>
            </a:endParaRPr>
          </a:p>
        </p:txBody>
      </p:sp>
      <p:sp>
        <p:nvSpPr>
          <p:cNvPr id="13" name="TextBox 12">
            <a:extLst>
              <a:ext uri="{FF2B5EF4-FFF2-40B4-BE49-F238E27FC236}">
                <a16:creationId xmlns:a16="http://schemas.microsoft.com/office/drawing/2014/main" xmlns="" id="{E88C5E4C-092E-E944-B510-C42832C405AF}"/>
              </a:ext>
            </a:extLst>
          </p:cNvPr>
          <p:cNvSpPr txBox="1"/>
          <p:nvPr/>
        </p:nvSpPr>
        <p:spPr>
          <a:xfrm>
            <a:off x="6172200" y="3928239"/>
            <a:ext cx="5181600" cy="2831544"/>
          </a:xfrm>
          <a:prstGeom prst="rect">
            <a:avLst/>
          </a:prstGeom>
          <a:solidFill>
            <a:schemeClr val="bg1"/>
          </a:solidFill>
        </p:spPr>
        <p:txBody>
          <a:bodyPr wrap="square" numCol="1" rtlCol="0">
            <a:spAutoFit/>
          </a:bodyPr>
          <a:lstStyle/>
          <a:p>
            <a:r>
              <a:rPr lang="en-US" sz="1600" dirty="0">
                <a:latin typeface="+mj-lt"/>
              </a:rPr>
              <a:t>“Can we do design thinking with the volunteers? How to have empathy, adjusting? They don’t understand how people can allow this in their communities. + [Staff] should know better than to lose their heads and agree to something like this. They can’t just let the volunteers run over them. They know we don’t do things this way.” </a:t>
            </a:r>
            <a:r>
              <a:rPr lang="en-US" sz="1600" i="1" dirty="0">
                <a:latin typeface="+mj-lt"/>
              </a:rPr>
              <a:t>– </a:t>
            </a:r>
            <a:r>
              <a:rPr lang="en-US" sz="1600" dirty="0">
                <a:latin typeface="+mj-lt"/>
              </a:rPr>
              <a:t>Director</a:t>
            </a:r>
          </a:p>
          <a:p>
            <a:endParaRPr lang="en-US" sz="1600" i="1" dirty="0">
              <a:latin typeface="+mj-lt"/>
            </a:endParaRPr>
          </a:p>
          <a:p>
            <a:r>
              <a:rPr lang="en-US" sz="1600" dirty="0">
                <a:latin typeface="+mj-lt"/>
              </a:rPr>
              <a:t>“Things are crazy when they’re here. We’re running around like chickens. I’m worried about how much time we’ll have for design thinking.” </a:t>
            </a:r>
            <a:r>
              <a:rPr lang="en-US" sz="1600" i="1" dirty="0">
                <a:latin typeface="+mj-lt"/>
              </a:rPr>
              <a:t>– </a:t>
            </a:r>
            <a:r>
              <a:rPr lang="en-US" sz="1600" dirty="0">
                <a:latin typeface="+mj-lt"/>
              </a:rPr>
              <a:t>Mid-level leader &amp; DT champion </a:t>
            </a:r>
            <a:r>
              <a:rPr lang="en-US" sz="1600" i="1" dirty="0">
                <a:latin typeface="+mj-lt"/>
              </a:rPr>
              <a:t> </a:t>
            </a:r>
            <a:endParaRPr lang="en-US" sz="1600" dirty="0">
              <a:latin typeface="+mj-lt"/>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0852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8200" y="790574"/>
            <a:ext cx="10515600" cy="1325563"/>
          </a:xfrm>
        </p:spPr>
        <p:txBody>
          <a:bodyPr/>
          <a:lstStyle/>
          <a:p>
            <a:r>
              <a:rPr lang="en-US" dirty="0">
                <a:latin typeface="Heiti SC Light" charset="-122"/>
                <a:ea typeface="Heiti SC Light" charset="-122"/>
                <a:cs typeface="Heiti SC Light" charset="-122"/>
              </a:rPr>
              <a:t>Negotiating objectives: DT for what…?</a:t>
            </a:r>
          </a:p>
        </p:txBody>
      </p:sp>
      <p:sp>
        <p:nvSpPr>
          <p:cNvPr id="7" name="Content Placeholder 3"/>
          <p:cNvSpPr>
            <a:spLocks noGrp="1"/>
          </p:cNvSpPr>
          <p:nvPr>
            <p:ph sz="half" idx="2"/>
          </p:nvPr>
        </p:nvSpPr>
        <p:spPr>
          <a:xfrm>
            <a:off x="6096000" y="2087666"/>
            <a:ext cx="5181600" cy="4770333"/>
          </a:xfrm>
          <a:solidFill>
            <a:schemeClr val="bg1"/>
          </a:solidFill>
        </p:spPr>
        <p:txBody>
          <a:bodyPr>
            <a:normAutofit fontScale="47500" lnSpcReduction="20000"/>
          </a:bodyPr>
          <a:lstStyle/>
          <a:p>
            <a:pPr marL="0" indent="0" algn="just">
              <a:lnSpc>
                <a:spcPct val="120000"/>
              </a:lnSpc>
              <a:buNone/>
            </a:pPr>
            <a:r>
              <a:rPr lang="en-US" sz="3600" dirty="0">
                <a:latin typeface="Calibri Light" panose="020F0302020204030204" pitchFamily="34" charset="0"/>
                <a:cs typeface="Calibri Light" panose="020F0302020204030204" pitchFamily="34" charset="0"/>
              </a:rPr>
              <a:t>“We’re here to do work, we’re already doing it. You shouldn’t tell someone how to have their experience. If they want to make chapati, they’ll make chapati. You said we should immerse ourselves, but you’re trying to stop us by keeping us in here!”- Anna, Volunteer</a:t>
            </a:r>
          </a:p>
          <a:p>
            <a:pPr marL="0" indent="0" algn="just">
              <a:lnSpc>
                <a:spcPct val="120000"/>
              </a:lnSpc>
              <a:buNone/>
            </a:pPr>
            <a:r>
              <a:rPr lang="en-US" sz="3600" dirty="0">
                <a:latin typeface="Calibri Light" panose="020F0302020204030204" pitchFamily="34" charset="0"/>
                <a:cs typeface="Calibri Light" panose="020F0302020204030204" pitchFamily="34" charset="0"/>
              </a:rPr>
              <a:t>“Training was so tiresome in the evening and we had the whole day's work. Maybe you haven't finished what you are doing, then it’s like: </a:t>
            </a:r>
            <a:r>
              <a:rPr lang="en-US" sz="3600" i="1" dirty="0">
                <a:latin typeface="Calibri Light" panose="020F0302020204030204" pitchFamily="34" charset="0"/>
                <a:cs typeface="Calibri Light" panose="020F0302020204030204" pitchFamily="34" charset="0"/>
              </a:rPr>
              <a:t>Get up, we’re going for design thinking! </a:t>
            </a:r>
            <a:r>
              <a:rPr lang="en-US" sz="3600" dirty="0">
                <a:latin typeface="Calibri Light" panose="020F0302020204030204" pitchFamily="34" charset="0"/>
                <a:cs typeface="Calibri Light" panose="020F0302020204030204" pitchFamily="34" charset="0"/>
              </a:rPr>
              <a:t>But I have this pending. This attitude I come with, I'm not ready to learn. My mind is not settled. Tomorrow, my boss will ask for my report.” – Sarah, Staff</a:t>
            </a:r>
          </a:p>
          <a:p>
            <a:pPr marL="0" indent="0" algn="just">
              <a:lnSpc>
                <a:spcPct val="120000"/>
              </a:lnSpc>
              <a:buNone/>
            </a:pPr>
            <a:r>
              <a:rPr lang="en-US" sz="3600" dirty="0">
                <a:latin typeface="Calibri Light" panose="020F0302020204030204" pitchFamily="34" charset="0"/>
                <a:cs typeface="Calibri Light" panose="020F0302020204030204" pitchFamily="34" charset="0"/>
              </a:rPr>
              <a:t>“I want my staff to learn from the volunteers about how to communicate with Western donors, and I want volunteers to learn how things work here.” –Director </a:t>
            </a:r>
          </a:p>
          <a:p>
            <a:pPr marL="0" indent="0" algn="just">
              <a:lnSpc>
                <a:spcPct val="120000"/>
              </a:lnSpc>
              <a:buNone/>
            </a:pPr>
            <a:endParaRPr lang="en-US" sz="2900" dirty="0"/>
          </a:p>
        </p:txBody>
      </p:sp>
      <p:pic>
        <p:nvPicPr>
          <p:cNvPr id="8" name="Content Placeholder 7">
            <a:extLst>
              <a:ext uri="{FF2B5EF4-FFF2-40B4-BE49-F238E27FC236}">
                <a16:creationId xmlns:a16="http://schemas.microsoft.com/office/drawing/2014/main" xmlns="" id="{991239F1-B95A-B24D-BDFB-6DE2C5AACB31}"/>
              </a:ext>
            </a:extLst>
          </p:cNvPr>
          <p:cNvPicPr>
            <a:picLocks noGrp="1"/>
          </p:cNvPicPr>
          <p:nvPr>
            <p:ph sz="half" idx="1"/>
          </p:nvPr>
        </p:nvPicPr>
        <p:blipFill rotWithShape="1">
          <a:blip r:embed="rId4" cstate="screen">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rcRect/>
          <a:stretch/>
        </p:blipFill>
        <p:spPr bwMode="auto">
          <a:xfrm>
            <a:off x="838200" y="2087668"/>
            <a:ext cx="4980709" cy="2888094"/>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xmlns="" id="{7B9C8366-FD09-9D44-8BCE-826E5225B97B}"/>
              </a:ext>
            </a:extLst>
          </p:cNvPr>
          <p:cNvSpPr txBox="1"/>
          <p:nvPr/>
        </p:nvSpPr>
        <p:spPr>
          <a:xfrm>
            <a:off x="838200" y="5304692"/>
            <a:ext cx="4980709" cy="2031325"/>
          </a:xfrm>
          <a:prstGeom prst="rect">
            <a:avLst/>
          </a:prstGeom>
          <a:noFill/>
        </p:spPr>
        <p:txBody>
          <a:bodyPr wrap="square" numCol="2" rtlCol="0">
            <a:spAutoFit/>
          </a:bodyPr>
          <a:lstStyle/>
          <a:p>
            <a:pPr marL="285750" indent="-285750">
              <a:buFont typeface="Arial" panose="020B0604020202020204" pitchFamily="34" charset="0"/>
              <a:buChar char="•"/>
            </a:pPr>
            <a:r>
              <a:rPr lang="en-US" dirty="0">
                <a:latin typeface="+mj-lt"/>
              </a:rPr>
              <a:t>DT Overview</a:t>
            </a:r>
          </a:p>
          <a:p>
            <a:pPr marL="285750" indent="-285750">
              <a:buFont typeface="Arial" panose="020B0604020202020204" pitchFamily="34" charset="0"/>
              <a:buChar char="•"/>
            </a:pPr>
            <a:r>
              <a:rPr lang="en-US" dirty="0">
                <a:latin typeface="+mj-lt"/>
              </a:rPr>
              <a:t>What/How/Why (photo)</a:t>
            </a:r>
          </a:p>
          <a:p>
            <a:pPr marL="285750" indent="-285750">
              <a:buFont typeface="Arial" panose="020B0604020202020204" pitchFamily="34" charset="0"/>
              <a:buChar char="•"/>
            </a:pPr>
            <a:r>
              <a:rPr lang="en-US" dirty="0">
                <a:latin typeface="+mj-lt"/>
              </a:rPr>
              <a:t>Empathy Mindsets</a:t>
            </a:r>
          </a:p>
          <a:p>
            <a:pPr marL="285750" indent="-285750">
              <a:buFont typeface="Arial" panose="020B0604020202020204" pitchFamily="34" charset="0"/>
              <a:buChar char="•"/>
            </a:pPr>
            <a:endParaRPr lang="en-US" dirty="0">
              <a:latin typeface="+mj-lt"/>
            </a:endParaRPr>
          </a:p>
          <a:p>
            <a:endParaRPr lang="en-US" dirty="0">
              <a:latin typeface="+mj-lt"/>
            </a:endParaRPr>
          </a:p>
          <a:p>
            <a:endParaRPr lang="en-US" dirty="0">
              <a:latin typeface="+mj-lt"/>
            </a:endParaRPr>
          </a:p>
          <a:p>
            <a:pPr marL="285750" indent="-285750">
              <a:buFont typeface="Arial" panose="020B0604020202020204" pitchFamily="34" charset="0"/>
              <a:buChar char="•"/>
            </a:pPr>
            <a:r>
              <a:rPr lang="en-US" dirty="0">
                <a:latin typeface="+mj-lt"/>
              </a:rPr>
              <a:t>Storytelling </a:t>
            </a:r>
          </a:p>
          <a:p>
            <a:pPr marL="285750" indent="-285750">
              <a:buFont typeface="Arial" panose="020B0604020202020204" pitchFamily="34" charset="0"/>
              <a:buChar char="•"/>
            </a:pPr>
            <a:r>
              <a:rPr lang="en-US" dirty="0">
                <a:latin typeface="+mj-lt"/>
              </a:rPr>
              <a:t>Drawing</a:t>
            </a:r>
          </a:p>
          <a:p>
            <a:pPr marL="285750" indent="-285750">
              <a:buFont typeface="Arial" panose="020B0604020202020204" pitchFamily="34" charset="0"/>
              <a:buChar char="•"/>
            </a:pPr>
            <a:r>
              <a:rPr lang="en-US" dirty="0">
                <a:latin typeface="+mj-lt"/>
              </a:rPr>
              <a:t>Affinity Mapping</a:t>
            </a:r>
          </a:p>
          <a:p>
            <a:pPr marL="285750" indent="-285750">
              <a:buFont typeface="Arial" panose="020B0604020202020204" pitchFamily="34" charset="0"/>
              <a:buChar char="•"/>
            </a:pPr>
            <a:r>
              <a:rPr lang="en-US" dirty="0">
                <a:latin typeface="+mj-lt"/>
              </a:rPr>
              <a:t>Role-playing</a:t>
            </a:r>
          </a:p>
        </p:txBody>
      </p:sp>
    </p:spTree>
    <p:extLst>
      <p:ext uri="{BB962C8B-B14F-4D97-AF65-F5344CB8AC3E}">
        <p14:creationId xmlns:p14="http://schemas.microsoft.com/office/powerpoint/2010/main" val="253921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0574"/>
            <a:ext cx="10515600" cy="1325563"/>
          </a:xfrm>
        </p:spPr>
        <p:txBody>
          <a:bodyPr/>
          <a:lstStyle/>
          <a:p>
            <a:r>
              <a:rPr lang="en-US" dirty="0">
                <a:latin typeface="Heiti SC Light" charset="-122"/>
                <a:ea typeface="Heiti SC Light" charset="-122"/>
                <a:cs typeface="Heiti SC Light" charset="-122"/>
              </a:rPr>
              <a:t>Turning points: interacting</a:t>
            </a:r>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Content Placeholder 3"/>
          <p:cNvSpPr>
            <a:spLocks noGrp="1"/>
          </p:cNvSpPr>
          <p:nvPr>
            <p:ph sz="half" idx="2"/>
          </p:nvPr>
        </p:nvSpPr>
        <p:spPr>
          <a:xfrm>
            <a:off x="5503985" y="1923804"/>
            <a:ext cx="5773615" cy="4934196"/>
          </a:xfrm>
          <a:solidFill>
            <a:schemeClr val="bg1"/>
          </a:solidFill>
        </p:spPr>
        <p:txBody>
          <a:bodyPr>
            <a:noAutofit/>
          </a:bodyPr>
          <a:lstStyle/>
          <a:p>
            <a:pPr marL="0" indent="0" algn="just">
              <a:lnSpc>
                <a:spcPct val="120000"/>
              </a:lnSpc>
              <a:buNone/>
            </a:pPr>
            <a:r>
              <a:rPr lang="en-US" sz="1400" dirty="0">
                <a:latin typeface="+mj-lt"/>
                <a:ea typeface="Heiti SC Light" charset="-122"/>
                <a:cs typeface="Heiti SC Light" charset="-122"/>
              </a:rPr>
              <a:t>“Less talking, more interacting” – Anna, Volunteer</a:t>
            </a:r>
          </a:p>
          <a:p>
            <a:pPr marL="0" indent="0" algn="just">
              <a:lnSpc>
                <a:spcPct val="120000"/>
              </a:lnSpc>
              <a:buNone/>
            </a:pPr>
            <a:r>
              <a:rPr lang="en-US" sz="1400" dirty="0">
                <a:latin typeface="+mj-lt"/>
              </a:rPr>
              <a:t>“I still don’t understand why we have to be here. I don’t enjoy the sessions. We don’t think we should have to come back early.” – Irene, Volunteer</a:t>
            </a:r>
          </a:p>
          <a:p>
            <a:pPr marL="0" indent="0" algn="just">
              <a:lnSpc>
                <a:spcPct val="120000"/>
              </a:lnSpc>
              <a:buNone/>
            </a:pPr>
            <a:r>
              <a:rPr lang="en-US" sz="1400" dirty="0">
                <a:latin typeface="+mj-lt"/>
              </a:rPr>
              <a:t>“People were most happy during the drawing bit.” – Staff Leader</a:t>
            </a:r>
          </a:p>
          <a:p>
            <a:pPr marL="0" indent="0" algn="just">
              <a:lnSpc>
                <a:spcPct val="120000"/>
              </a:lnSpc>
              <a:buNone/>
            </a:pPr>
            <a:r>
              <a:rPr lang="en-US" sz="1400" dirty="0">
                <a:latin typeface="+mj-lt"/>
              </a:rPr>
              <a:t>“The session yesterday was better. They’re starting to come around to empathy and design thinking. We’re here to help, but we can also learn. It got emotional, and we realized how lucky we are. But you have to realize when you’re taking over as a facilitator, and step back.” – Volunteer Chaperone</a:t>
            </a:r>
            <a:endParaRPr lang="en-US" sz="1400" i="1" dirty="0">
              <a:latin typeface="+mj-lt"/>
            </a:endParaRPr>
          </a:p>
          <a:p>
            <a:pPr marL="0" indent="0" algn="just">
              <a:lnSpc>
                <a:spcPct val="120000"/>
              </a:lnSpc>
              <a:buNone/>
            </a:pPr>
            <a:r>
              <a:rPr lang="en-US" sz="1400" dirty="0">
                <a:latin typeface="+mj-lt"/>
              </a:rPr>
              <a:t>“It’s not design thinking, but it’s based on my work training volunteer placements in South Africa. When you’re the giver, what is the dynamic for the recipients in a less powerful position? Let’s put all the feelings on the table about silent power issues and being beholden to others.” – Consultant</a:t>
            </a:r>
            <a:r>
              <a:rPr lang="en-US" sz="1400" i="1" dirty="0">
                <a:latin typeface="+mj-lt"/>
              </a:rPr>
              <a:t> </a:t>
            </a:r>
            <a:endParaRPr lang="en-US" sz="1400" dirty="0">
              <a:latin typeface="+mj-lt"/>
            </a:endParaRPr>
          </a:p>
          <a:p>
            <a:pPr marL="0" indent="0" algn="just">
              <a:lnSpc>
                <a:spcPct val="120000"/>
              </a:lnSpc>
              <a:buNone/>
            </a:pPr>
            <a:r>
              <a:rPr lang="en-US" sz="1400" i="1" dirty="0">
                <a:latin typeface="+mj-lt"/>
              </a:rPr>
              <a:t>“</a:t>
            </a:r>
            <a:r>
              <a:rPr lang="en-US" sz="1400" dirty="0">
                <a:latin typeface="+mj-lt"/>
              </a:rPr>
              <a:t>I learned a lot and liked it. I could see people changing and thinking. We’re motivated and going to change lives, so we have to think about this interaction. Maybe an OVC here is happy because you gave them money, and they come back and help your kids. It’s about a cycle.” </a:t>
            </a:r>
            <a:r>
              <a:rPr lang="en-US" sz="1400" i="1" dirty="0">
                <a:latin typeface="+mj-lt"/>
              </a:rPr>
              <a:t>– </a:t>
            </a:r>
            <a:r>
              <a:rPr lang="en-US" sz="1400" dirty="0">
                <a:latin typeface="+mj-lt"/>
              </a:rPr>
              <a:t>Junior Staff </a:t>
            </a:r>
          </a:p>
        </p:txBody>
      </p:sp>
      <p:pic>
        <p:nvPicPr>
          <p:cNvPr id="10" name="Content Placeholder 7">
            <a:extLst>
              <a:ext uri="{FF2B5EF4-FFF2-40B4-BE49-F238E27FC236}">
                <a16:creationId xmlns:a16="http://schemas.microsoft.com/office/drawing/2014/main" xmlns="" id="{C8A259B0-42CE-5449-8CB5-45A1CF90C24A}"/>
              </a:ext>
            </a:extLst>
          </p:cNvPr>
          <p:cNvPicPr>
            <a:picLocks noGrp="1"/>
          </p:cNvPicPr>
          <p:nvPr>
            <p:ph sz="half" idx="1"/>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023778" y="2116137"/>
            <a:ext cx="4157822" cy="4351338"/>
          </a:xfrm>
          <a:prstGeom prst="rect">
            <a:avLst/>
          </a:prstGeom>
        </p:spPr>
      </p:pic>
    </p:spTree>
    <p:extLst>
      <p:ext uri="{BB962C8B-B14F-4D97-AF65-F5344CB8AC3E}">
        <p14:creationId xmlns:p14="http://schemas.microsoft.com/office/powerpoint/2010/main" val="3818639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0574"/>
            <a:ext cx="10515600" cy="1325563"/>
          </a:xfrm>
        </p:spPr>
        <p:txBody>
          <a:bodyPr/>
          <a:lstStyle/>
          <a:p>
            <a:r>
              <a:rPr lang="en-US" dirty="0">
                <a:latin typeface="Heiti SC Light" charset="-122"/>
                <a:ea typeface="Heiti SC Light" charset="-122"/>
                <a:cs typeface="Heiti SC Light" charset="-122"/>
              </a:rPr>
              <a:t>Converging: empathy &amp; connection  </a:t>
            </a:r>
          </a:p>
        </p:txBody>
      </p:sp>
      <p:sp>
        <p:nvSpPr>
          <p:cNvPr id="7" name="Content Placeholder 3"/>
          <p:cNvSpPr>
            <a:spLocks noGrp="1"/>
          </p:cNvSpPr>
          <p:nvPr>
            <p:ph sz="half" idx="2"/>
          </p:nvPr>
        </p:nvSpPr>
        <p:spPr>
          <a:xfrm>
            <a:off x="7242864" y="1866068"/>
            <a:ext cx="4508503" cy="4477534"/>
          </a:xfrm>
          <a:solidFill>
            <a:schemeClr val="bg1"/>
          </a:solidFill>
        </p:spPr>
        <p:txBody>
          <a:bodyPr vert="horz" lIns="91440" tIns="45720" rIns="91440" bIns="45720" rtlCol="0" anchor="t">
            <a:noAutofit/>
          </a:bodyPr>
          <a:lstStyle/>
          <a:p>
            <a:pPr marL="0" indent="0" algn="just">
              <a:buNone/>
            </a:pPr>
            <a:r>
              <a:rPr lang="en-US" sz="1400" dirty="0">
                <a:latin typeface="+mj-lt"/>
              </a:rPr>
              <a:t>“I want us to have actual empathy with people. We interact all the time, but we don’t really relate human to human. Maybe things are different than we thought. Maybe it’s not kids can’t read by kerosene, but the real problem is that parents don’t want to share light with the kids.” – Staff Organizer</a:t>
            </a:r>
            <a:endParaRPr lang="en-US" sz="1400" dirty="0">
              <a:latin typeface="+mj-lt"/>
              <a:cs typeface="Calibri Light"/>
            </a:endParaRPr>
          </a:p>
          <a:p>
            <a:pPr marL="0" indent="0" algn="just">
              <a:buNone/>
            </a:pPr>
            <a:r>
              <a:rPr lang="en-US" sz="1400" dirty="0">
                <a:latin typeface="+mj-lt"/>
              </a:rPr>
              <a:t>“Everyone talked different, but in a few minutes, there was no language barrier. The [volunteers] didn’t know English, I didn’t know Luo, but we had to sing in Luo. It was fun. I got to learn from volunteers, and it was good embracing what the community is feeling and going through.” – Junior Staff</a:t>
            </a:r>
            <a:endParaRPr lang="en-US" sz="1400" dirty="0">
              <a:latin typeface="+mj-lt"/>
              <a:cs typeface="Calibri Light"/>
            </a:endParaRPr>
          </a:p>
          <a:p>
            <a:pPr marL="0" indent="0" algn="just">
              <a:buNone/>
            </a:pPr>
            <a:r>
              <a:rPr lang="en-US" sz="1400" dirty="0">
                <a:latin typeface="+mj-lt"/>
              </a:rPr>
              <a:t>“It's like all the barriers just went down. We could all speak, and we had the opportunity to do it during the design thinking. That's something we discovered, all of us. At the last workshop, we didn’t speak a lot during this time, but the staff did. I think we reach a point that you are expecting at least. I liked that you didn’t make us any promises.” – Anna, Volunteer</a:t>
            </a:r>
            <a:endParaRPr lang="en-US" sz="1400" dirty="0">
              <a:latin typeface="+mj-lt"/>
              <a:cs typeface="Calibri Light"/>
            </a:endParaRPr>
          </a:p>
          <a:p>
            <a:pPr marL="0" indent="0" algn="just">
              <a:buNone/>
            </a:pPr>
            <a:r>
              <a:rPr lang="en-US" sz="1400" dirty="0">
                <a:latin typeface="+mj-lt"/>
              </a:rPr>
              <a:t>“At the beginning, I didn’t like it. We wanted to be out doing the work. I don’t understand. But now I understand why we go and staff go, because they have to understand and to feel.” - Irene</a:t>
            </a:r>
            <a:endParaRPr lang="en-US" sz="1400" dirty="0">
              <a:latin typeface="+mj-lt"/>
              <a:cs typeface="Calibri Light"/>
            </a:endParaRPr>
          </a:p>
          <a:p>
            <a:pPr marL="0" indent="0" algn="just">
              <a:buNone/>
            </a:pPr>
            <a:r>
              <a:rPr lang="en-US" sz="1400" dirty="0">
                <a:latin typeface="+mj-lt"/>
              </a:rPr>
              <a:t>“I think it was important to share with staff. We always started together, but not for all the important subjects. It was good for that.” -- Sofia</a:t>
            </a:r>
            <a:endParaRPr lang="en-US" sz="1400" dirty="0"/>
          </a:p>
        </p:txBody>
      </p:sp>
      <p:pic>
        <p:nvPicPr>
          <p:cNvPr id="5" name="Picture 4">
            <a:extLst>
              <a:ext uri="{FF2B5EF4-FFF2-40B4-BE49-F238E27FC236}">
                <a16:creationId xmlns:a16="http://schemas.microsoft.com/office/drawing/2014/main" xmlns="" id="{261264C9-8A59-2148-9D88-93CC417FB0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2035401"/>
            <a:ext cx="3646551" cy="4477534"/>
          </a:xfrm>
          <a:prstGeom prst="rect">
            <a:avLst/>
          </a:prstGeom>
        </p:spPr>
      </p:pic>
      <p:pic>
        <p:nvPicPr>
          <p:cNvPr id="12" name="Picture 11">
            <a:extLst>
              <a:ext uri="{FF2B5EF4-FFF2-40B4-BE49-F238E27FC236}">
                <a16:creationId xmlns:a16="http://schemas.microsoft.com/office/drawing/2014/main" xmlns="" id="{2C7606D4-B8F0-4842-84A1-0CC6F1091F18}"/>
              </a:ext>
            </a:extLst>
          </p:cNvPr>
          <p:cNvPicPr/>
          <p:nvPr/>
        </p:nvPicPr>
        <p:blipFill rotWithShape="1">
          <a:blip r:embed="rId4" cstate="screen">
            <a:extLst>
              <a:ext uri="{28A0092B-C50C-407E-A947-70E740481C1C}">
                <a14:useLocalDpi xmlns:a14="http://schemas.microsoft.com/office/drawing/2010/main"/>
              </a:ext>
            </a:extLst>
          </a:blip>
          <a:srcRect/>
          <a:stretch/>
        </p:blipFill>
        <p:spPr bwMode="auto">
          <a:xfrm>
            <a:off x="4723301" y="2035401"/>
            <a:ext cx="2311895" cy="186894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xmlns="" id="{36E89984-DB96-B746-85C0-0870B7D3BEE1}"/>
              </a:ext>
            </a:extLst>
          </p:cNvPr>
          <p:cNvPicPr/>
          <p:nvPr/>
        </p:nvPicPr>
        <p:blipFill>
          <a:blip r:embed="rId5" cstate="screen">
            <a:extLst>
              <a:ext uri="{28A0092B-C50C-407E-A947-70E740481C1C}">
                <a14:useLocalDpi xmlns:a14="http://schemas.microsoft.com/office/drawing/2010/main"/>
              </a:ext>
            </a:extLst>
          </a:blip>
          <a:stretch>
            <a:fillRect/>
          </a:stretch>
        </p:blipFill>
        <p:spPr>
          <a:xfrm>
            <a:off x="4706530" y="4349736"/>
            <a:ext cx="2328666" cy="2163199"/>
          </a:xfrm>
          <a:prstGeom prst="rect">
            <a:avLst/>
          </a:prstGeom>
        </p:spPr>
      </p:pic>
    </p:spTree>
    <p:extLst>
      <p:ext uri="{BB962C8B-B14F-4D97-AF65-F5344CB8AC3E}">
        <p14:creationId xmlns:p14="http://schemas.microsoft.com/office/powerpoint/2010/main" val="2648606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760EA2-84C6-B745-AAC1-37DFA24C38B5}"/>
              </a:ext>
            </a:extLst>
          </p:cNvPr>
          <p:cNvSpPr>
            <a:spLocks noGrp="1"/>
          </p:cNvSpPr>
          <p:nvPr>
            <p:ph type="title"/>
          </p:nvPr>
        </p:nvSpPr>
        <p:spPr>
          <a:xfrm>
            <a:off x="838200" y="626382"/>
            <a:ext cx="10515600" cy="1325563"/>
          </a:xfrm>
        </p:spPr>
        <p:txBody>
          <a:bodyPr/>
          <a:lstStyle/>
          <a:p>
            <a:r>
              <a:rPr lang="en-US" dirty="0">
                <a:latin typeface="Heiti SC Light" charset="-122"/>
                <a:ea typeface="Heiti SC Light" charset="-122"/>
                <a:cs typeface="Heiti SC Light" charset="-122"/>
              </a:rPr>
              <a:t>DT in the arena: conclusions</a:t>
            </a:r>
            <a:endParaRPr lang="en-US" dirty="0"/>
          </a:p>
        </p:txBody>
      </p:sp>
      <p:sp>
        <p:nvSpPr>
          <p:cNvPr id="4" name="Content Placeholder 3">
            <a:extLst>
              <a:ext uri="{FF2B5EF4-FFF2-40B4-BE49-F238E27FC236}">
                <a16:creationId xmlns:a16="http://schemas.microsoft.com/office/drawing/2014/main" xmlns="" id="{36DB5D58-BF76-084F-9CA4-E921D73CFFB0}"/>
              </a:ext>
            </a:extLst>
          </p:cNvPr>
          <p:cNvSpPr>
            <a:spLocks noGrp="1"/>
          </p:cNvSpPr>
          <p:nvPr>
            <p:ph sz="half" idx="1"/>
          </p:nvPr>
        </p:nvSpPr>
        <p:spPr/>
        <p:txBody>
          <a:bodyPr vert="horz" lIns="91440" tIns="45720" rIns="91440" bIns="45720" rtlCol="0" anchor="t">
            <a:noAutofit/>
          </a:bodyPr>
          <a:lstStyle/>
          <a:p>
            <a:pPr>
              <a:lnSpc>
                <a:spcPct val="100000"/>
              </a:lnSpc>
            </a:pPr>
            <a:r>
              <a:rPr lang="en-US" sz="1600" dirty="0">
                <a:cs typeface="Calibri"/>
              </a:rPr>
              <a:t>Knowledge &amp; attitudes going in + different strategies aligning, orienting &amp; emerging around DT (or not!)</a:t>
            </a:r>
          </a:p>
          <a:p>
            <a:pPr lvl="1">
              <a:lnSpc>
                <a:spcPct val="100000"/>
              </a:lnSpc>
            </a:pPr>
            <a:r>
              <a:rPr lang="en-US" sz="1400" dirty="0">
                <a:cs typeface="Calibri"/>
              </a:rPr>
              <a:t>Staff/leader: limited understanding, managing donor relationships (keep '</a:t>
            </a:r>
            <a:r>
              <a:rPr lang="en-US" sz="1400" dirty="0" err="1">
                <a:cs typeface="Calibri"/>
              </a:rPr>
              <a:t>em</a:t>
            </a:r>
            <a:r>
              <a:rPr lang="en-US" sz="1400" dirty="0">
                <a:cs typeface="Calibri"/>
              </a:rPr>
              <a:t> happy or out of my hair)</a:t>
            </a:r>
          </a:p>
          <a:p>
            <a:pPr lvl="1">
              <a:lnSpc>
                <a:spcPct val="100000"/>
              </a:lnSpc>
            </a:pPr>
            <a:r>
              <a:rPr lang="en-US" sz="1400" dirty="0">
                <a:cs typeface="Calibri"/>
              </a:rPr>
              <a:t>Donors/volunteers trying to feel useful &amp; helpful, don't see delicately being managed, uncritical perspective</a:t>
            </a:r>
          </a:p>
          <a:p>
            <a:pPr lvl="1">
              <a:lnSpc>
                <a:spcPct val="100000"/>
              </a:lnSpc>
            </a:pPr>
            <a:r>
              <a:rPr lang="en-US" sz="1400" dirty="0">
                <a:cs typeface="Calibri"/>
              </a:rPr>
              <a:t>Recipients who are (outwardly) grateful and angling for fulfilling different needs</a:t>
            </a:r>
          </a:p>
          <a:p>
            <a:pPr lvl="1">
              <a:lnSpc>
                <a:spcPct val="100000"/>
              </a:lnSpc>
            </a:pPr>
            <a:r>
              <a:rPr lang="en-US" sz="1400" dirty="0">
                <a:cs typeface="Calibri"/>
              </a:rPr>
              <a:t>Change agent w/dual mandate, trying to find design challenge </a:t>
            </a:r>
          </a:p>
          <a:p>
            <a:pPr>
              <a:lnSpc>
                <a:spcPct val="100000"/>
              </a:lnSpc>
            </a:pPr>
            <a:r>
              <a:rPr lang="en-US" sz="1600" dirty="0">
                <a:cs typeface="Calibri"/>
              </a:rPr>
              <a:t>DT employed to</a:t>
            </a:r>
          </a:p>
          <a:p>
            <a:pPr lvl="1">
              <a:lnSpc>
                <a:spcPct val="100000"/>
              </a:lnSpc>
            </a:pPr>
            <a:r>
              <a:rPr lang="en-US" sz="1400" dirty="0">
                <a:cs typeface="Calibri"/>
              </a:rPr>
              <a:t>Manage dynamics &amp; relationships, facilitate exchange</a:t>
            </a:r>
          </a:p>
          <a:p>
            <a:pPr lvl="1">
              <a:lnSpc>
                <a:spcPct val="100000"/>
              </a:lnSpc>
            </a:pPr>
            <a:r>
              <a:rPr lang="en-US" sz="1400" dirty="0">
                <a:cs typeface="Calibri"/>
              </a:rPr>
              <a:t>Troubleshoot predetermined solution, get buy-in</a:t>
            </a:r>
          </a:p>
          <a:p>
            <a:pPr lvl="1">
              <a:lnSpc>
                <a:spcPct val="100000"/>
              </a:lnSpc>
            </a:pPr>
            <a:r>
              <a:rPr lang="en-US" sz="1400" dirty="0">
                <a:cs typeface="Calibri"/>
              </a:rPr>
              <a:t>DT ≠ process for innovative problem-solving/ = process for managing, enrolling, negotiating, “learning tool” </a:t>
            </a:r>
          </a:p>
          <a:p>
            <a:pPr lvl="1">
              <a:lnSpc>
                <a:spcPct val="120000"/>
              </a:lnSpc>
            </a:pPr>
            <a:endParaRPr lang="en-US" sz="1400" dirty="0">
              <a:cs typeface="Calibri"/>
            </a:endParaRPr>
          </a:p>
          <a:p>
            <a:pPr lvl="1">
              <a:lnSpc>
                <a:spcPct val="120000"/>
              </a:lnSpc>
            </a:pPr>
            <a:endParaRPr lang="en-US" sz="1400" dirty="0">
              <a:cs typeface="Calibri"/>
            </a:endParaRPr>
          </a:p>
          <a:p>
            <a:pPr lvl="1"/>
            <a:endParaRPr lang="en-US" sz="1400" dirty="0">
              <a:cs typeface="Calibri"/>
            </a:endParaRPr>
          </a:p>
          <a:p>
            <a:pPr marL="0" indent="0">
              <a:buNone/>
            </a:pPr>
            <a:endParaRPr lang="en-US" sz="1400" dirty="0">
              <a:cs typeface="Calibri"/>
            </a:endParaRPr>
          </a:p>
        </p:txBody>
      </p:sp>
      <p:sp>
        <p:nvSpPr>
          <p:cNvPr id="6" name="Content Placeholder 5">
            <a:extLst>
              <a:ext uri="{FF2B5EF4-FFF2-40B4-BE49-F238E27FC236}">
                <a16:creationId xmlns:a16="http://schemas.microsoft.com/office/drawing/2014/main" xmlns="" id="{C0E829D1-DFFF-4F3E-BDCC-433922BBD7D6}"/>
              </a:ext>
            </a:extLst>
          </p:cNvPr>
          <p:cNvSpPr>
            <a:spLocks noGrp="1"/>
          </p:cNvSpPr>
          <p:nvPr>
            <p:ph sz="half" idx="2"/>
          </p:nvPr>
        </p:nvSpPr>
        <p:spPr/>
        <p:txBody>
          <a:bodyPr vert="horz" lIns="91440" tIns="45720" rIns="91440" bIns="45720" rtlCol="0" anchor="t">
            <a:normAutofit fontScale="32500" lnSpcReduction="20000"/>
          </a:bodyPr>
          <a:lstStyle/>
          <a:p>
            <a:pPr>
              <a:lnSpc>
                <a:spcPct val="120000"/>
              </a:lnSpc>
            </a:pPr>
            <a:r>
              <a:rPr lang="en-US" sz="4900" dirty="0">
                <a:cs typeface="Calibri"/>
              </a:rPr>
              <a:t>DT employed as</a:t>
            </a:r>
          </a:p>
          <a:p>
            <a:pPr lvl="1">
              <a:lnSpc>
                <a:spcPct val="120000"/>
              </a:lnSpc>
            </a:pPr>
            <a:r>
              <a:rPr lang="en-US" sz="4300" dirty="0">
                <a:cs typeface="Calibri"/>
              </a:rPr>
              <a:t>Empathy mindset &amp; methods</a:t>
            </a:r>
          </a:p>
          <a:p>
            <a:pPr lvl="1">
              <a:lnSpc>
                <a:spcPct val="120000"/>
              </a:lnSpc>
            </a:pPr>
            <a:r>
              <a:rPr lang="en-US" sz="4300" dirty="0">
                <a:cs typeface="Calibri"/>
              </a:rPr>
              <a:t>Collaboration tools to exchange/connect perspectives</a:t>
            </a:r>
            <a:endParaRPr lang="en-US" sz="4300" dirty="0"/>
          </a:p>
          <a:p>
            <a:pPr lvl="1">
              <a:lnSpc>
                <a:spcPct val="120000"/>
              </a:lnSpc>
            </a:pPr>
            <a:r>
              <a:rPr lang="en-US" sz="4300" dirty="0">
                <a:cs typeface="Calibri"/>
              </a:rPr>
              <a:t>Experimenting within given parameters</a:t>
            </a:r>
          </a:p>
          <a:p>
            <a:pPr lvl="1">
              <a:lnSpc>
                <a:spcPct val="120000"/>
              </a:lnSpc>
            </a:pPr>
            <a:r>
              <a:rPr lang="en-US" sz="4300" dirty="0">
                <a:cs typeface="Calibri"/>
              </a:rPr>
              <a:t>Piecemeal: no problem to solve </a:t>
            </a:r>
          </a:p>
          <a:p>
            <a:pPr>
              <a:lnSpc>
                <a:spcPct val="120000"/>
              </a:lnSpc>
            </a:pPr>
            <a:r>
              <a:rPr lang="en-US" sz="4800" dirty="0">
                <a:cs typeface="Calibri"/>
              </a:rPr>
              <a:t>Produces knowledge, attitudes, valuations</a:t>
            </a:r>
          </a:p>
          <a:p>
            <a:pPr lvl="1">
              <a:lnSpc>
                <a:spcPct val="120000"/>
              </a:lnSpc>
            </a:pPr>
            <a:r>
              <a:rPr lang="en-US" sz="4300" dirty="0">
                <a:cs typeface="Calibri"/>
              </a:rPr>
              <a:t>Doesn’t really teach DT but succeeds in other ways</a:t>
            </a:r>
          </a:p>
          <a:p>
            <a:pPr lvl="1">
              <a:lnSpc>
                <a:spcPct val="120000"/>
              </a:lnSpc>
            </a:pPr>
            <a:r>
              <a:rPr lang="en-US" sz="4300" dirty="0">
                <a:cs typeface="Calibri"/>
              </a:rPr>
              <a:t>Volunteers: hating it at first </a:t>
            </a:r>
            <a:r>
              <a:rPr lang="en-US" sz="4300" dirty="0">
                <a:cs typeface="Calibri"/>
                <a:sym typeface="Wingdings" pitchFamily="2" charset="2"/>
              </a:rPr>
              <a:t> empathy is good, we’re not designers but rethinking power dynamics</a:t>
            </a:r>
          </a:p>
          <a:p>
            <a:pPr lvl="1">
              <a:lnSpc>
                <a:spcPct val="120000"/>
              </a:lnSpc>
            </a:pPr>
            <a:r>
              <a:rPr lang="en-US" sz="4300" dirty="0">
                <a:cs typeface="Calibri"/>
              </a:rPr>
              <a:t>Staff: DT = a burden , but valuable for “convening” &amp; “connecting” </a:t>
            </a:r>
            <a:r>
              <a:rPr lang="en-US" sz="4300" dirty="0">
                <a:cs typeface="Calibri"/>
                <a:sym typeface="Wingdings" pitchFamily="2" charset="2"/>
              </a:rPr>
              <a:t> relational perspective </a:t>
            </a:r>
          </a:p>
          <a:p>
            <a:pPr lvl="1">
              <a:lnSpc>
                <a:spcPct val="120000"/>
              </a:lnSpc>
            </a:pPr>
            <a:r>
              <a:rPr lang="en-US" sz="4300" dirty="0">
                <a:cs typeface="Calibri"/>
                <a:sym typeface="Wingdings" pitchFamily="2" charset="2"/>
              </a:rPr>
              <a:t>Feedback loops: c</a:t>
            </a:r>
            <a:r>
              <a:rPr lang="en-US" sz="4300" dirty="0">
                <a:cs typeface="Calibri"/>
              </a:rPr>
              <a:t>ements interpretations/ misunderstandings</a:t>
            </a:r>
          </a:p>
          <a:p>
            <a:pPr lvl="1">
              <a:lnSpc>
                <a:spcPct val="120000"/>
              </a:lnSpc>
            </a:pPr>
            <a:endParaRPr lang="en-US" sz="4800" dirty="0">
              <a:cs typeface="Calibri"/>
            </a:endParaRPr>
          </a:p>
          <a:p>
            <a:pPr lvl="1">
              <a:lnSpc>
                <a:spcPct val="120000"/>
              </a:lnSpc>
            </a:pPr>
            <a:endParaRPr lang="en-US" sz="5600" dirty="0">
              <a:cs typeface="Calibri"/>
            </a:endParaRPr>
          </a:p>
          <a:p>
            <a:pPr marL="0" indent="0">
              <a:lnSpc>
                <a:spcPct val="120000"/>
              </a:lnSpc>
              <a:buNone/>
            </a:pPr>
            <a:endParaRPr lang="en-US" sz="5600" dirty="0">
              <a:cs typeface="Calibri"/>
            </a:endParaRPr>
          </a:p>
          <a:p>
            <a:pPr marL="0" indent="0">
              <a:buNone/>
            </a:pPr>
            <a:endParaRPr lang="en-US" dirty="0">
              <a:cs typeface="Calibri"/>
            </a:endParaRPr>
          </a:p>
        </p:txBody>
      </p:sp>
    </p:spTree>
    <p:extLst>
      <p:ext uri="{BB962C8B-B14F-4D97-AF65-F5344CB8AC3E}">
        <p14:creationId xmlns:p14="http://schemas.microsoft.com/office/powerpoint/2010/main" val="1799280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62A73D-6B3D-4ECD-877A-131BB8AF357F}"/>
              </a:ext>
            </a:extLst>
          </p:cNvPr>
          <p:cNvSpPr>
            <a:spLocks noGrp="1"/>
          </p:cNvSpPr>
          <p:nvPr>
            <p:ph type="title"/>
          </p:nvPr>
        </p:nvSpPr>
        <p:spPr/>
        <p:txBody>
          <a:bodyPr/>
          <a:lstStyle/>
          <a:p>
            <a:r>
              <a:rPr lang="en-US" dirty="0">
                <a:cs typeface="Calibri Light"/>
              </a:rPr>
              <a:t>3 Minute Q&amp;A</a:t>
            </a:r>
            <a:endParaRPr lang="en-US" dirty="0"/>
          </a:p>
        </p:txBody>
      </p:sp>
      <p:sp>
        <p:nvSpPr>
          <p:cNvPr id="3" name="Content Placeholder 2">
            <a:extLst>
              <a:ext uri="{FF2B5EF4-FFF2-40B4-BE49-F238E27FC236}">
                <a16:creationId xmlns:a16="http://schemas.microsoft.com/office/drawing/2014/main" xmlns="" id="{0517B316-36B7-475F-9A79-560655C736AF}"/>
              </a:ext>
            </a:extLst>
          </p:cNvPr>
          <p:cNvSpPr>
            <a:spLocks noGrp="1"/>
          </p:cNvSpPr>
          <p:nvPr>
            <p:ph type="body" idx="1"/>
          </p:nvPr>
        </p:nvSpPr>
        <p:spPr/>
        <p:txBody>
          <a:bodyPr vert="horz" lIns="91440" tIns="45720" rIns="91440" bIns="45720" rtlCol="0" anchor="t">
            <a:normAutofit/>
          </a:bodyPr>
          <a:lstStyle/>
          <a:p>
            <a:endParaRPr lang="en-US"/>
          </a:p>
        </p:txBody>
      </p:sp>
    </p:spTree>
    <p:extLst>
      <p:ext uri="{BB962C8B-B14F-4D97-AF65-F5344CB8AC3E}">
        <p14:creationId xmlns:p14="http://schemas.microsoft.com/office/powerpoint/2010/main" val="1544678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0574"/>
            <a:ext cx="10515600" cy="1325563"/>
          </a:xfrm>
        </p:spPr>
        <p:txBody>
          <a:bodyPr>
            <a:normAutofit/>
          </a:bodyPr>
          <a:lstStyle/>
          <a:p>
            <a:r>
              <a:rPr lang="en-US" sz="4000" dirty="0">
                <a:latin typeface="Heiti SC Light" charset="-122"/>
                <a:ea typeface="Heiti SC Light" charset="-122"/>
                <a:cs typeface="Heiti SC Light" charset="-122"/>
              </a:rPr>
              <a:t>'A Delicious Excuse': Business-based knowledges and systems</a:t>
            </a:r>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7" descr="A group of people playing frisbee in a yard&#10;&#10;Description generated with very high confidence">
            <a:extLst>
              <a:ext uri="{FF2B5EF4-FFF2-40B4-BE49-F238E27FC236}">
                <a16:creationId xmlns:a16="http://schemas.microsoft.com/office/drawing/2014/main" xmlns="" id="{65201C14-C254-4746-8179-355A56C0657E}"/>
              </a:ext>
            </a:extLst>
          </p:cNvPr>
          <p:cNvPicPr>
            <a:picLocks noGrp="1" noChangeAspect="1"/>
          </p:cNvPicPr>
          <p:nvPr>
            <p:ph sz="half" idx="1"/>
          </p:nvPr>
        </p:nvPicPr>
        <p:blipFill>
          <a:blip r:embed="rId4"/>
          <a:stretch>
            <a:fillRect/>
          </a:stretch>
        </p:blipFill>
        <p:spPr>
          <a:xfrm>
            <a:off x="914400" y="2306635"/>
            <a:ext cx="10147300" cy="3141667"/>
          </a:xfrm>
          <a:prstGeom prst="rect">
            <a:avLst/>
          </a:prstGeom>
          <a:ln cap="rnd">
            <a:noFill/>
            <a:prstDash val="dashDot"/>
            <a:round/>
          </a:ln>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3560571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9574"/>
            <a:ext cx="10515600" cy="1325563"/>
          </a:xfrm>
        </p:spPr>
        <p:txBody>
          <a:bodyPr/>
          <a:lstStyle/>
          <a:p>
            <a:r>
              <a:rPr lang="en-US" b="1" dirty="0">
                <a:ea typeface="Heiti SC Light"/>
              </a:rPr>
              <a:t>'A Delicious Excuse': Beneficiary </a:t>
            </a:r>
            <a:r>
              <a:rPr lang="en-US" b="1" dirty="0">
                <a:ea typeface="Heiti SC Light"/>
                <a:cs typeface="Calibri Light"/>
              </a:rPr>
              <a:t>Experience</a:t>
            </a:r>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7" descr="A group of people standing in front of a crowd&#10;&#10;Description generated with very high confidence">
            <a:extLst>
              <a:ext uri="{FF2B5EF4-FFF2-40B4-BE49-F238E27FC236}">
                <a16:creationId xmlns:a16="http://schemas.microsoft.com/office/drawing/2014/main" xmlns="" id="{8B489DB9-CFB8-4BBB-A2B1-5E9D96468658}"/>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1093258" y="1525587"/>
            <a:ext cx="6043084" cy="4525963"/>
          </a:xfrm>
          <a:prstGeom prst="rect">
            <a:avLst/>
          </a:prstGeom>
          <a:ln cap="rnd">
            <a:noFill/>
            <a:prstDash val="dashDot"/>
            <a:round/>
          </a:ln>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3903541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06374"/>
            <a:ext cx="10515600" cy="1325563"/>
          </a:xfrm>
        </p:spPr>
        <p:txBody>
          <a:bodyPr/>
          <a:lstStyle/>
          <a:p>
            <a:r>
              <a:rPr lang="en-US" b="1" dirty="0">
                <a:ea typeface="Heiti SC Light" charset="-122"/>
              </a:rPr>
              <a:t>'A Delicious Excuse': Donor Experience</a:t>
            </a:r>
            <a:endParaRPr lang="en-US" b="1" dirty="0"/>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4" descr="A group of people sitting at a picnic table&#10;&#10;Description generated with very high confidence">
            <a:extLst>
              <a:ext uri="{FF2B5EF4-FFF2-40B4-BE49-F238E27FC236}">
                <a16:creationId xmlns:a16="http://schemas.microsoft.com/office/drawing/2014/main" xmlns="" id="{AA787A63-73EF-475C-BCC8-8D5D38B938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200" y="1358900"/>
            <a:ext cx="6451600" cy="4838700"/>
          </a:xfrm>
          <a:prstGeom prst="rect">
            <a:avLst/>
          </a:prstGeom>
        </p:spPr>
      </p:pic>
    </p:spTree>
    <p:extLst>
      <p:ext uri="{BB962C8B-B14F-4D97-AF65-F5344CB8AC3E}">
        <p14:creationId xmlns:p14="http://schemas.microsoft.com/office/powerpoint/2010/main" val="2117491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62A73D-6B3D-4ECD-877A-131BB8AF357F}"/>
              </a:ext>
            </a:extLst>
          </p:cNvPr>
          <p:cNvSpPr>
            <a:spLocks noGrp="1"/>
          </p:cNvSpPr>
          <p:nvPr>
            <p:ph type="title"/>
          </p:nvPr>
        </p:nvSpPr>
        <p:spPr/>
        <p:txBody>
          <a:bodyPr/>
          <a:lstStyle/>
          <a:p>
            <a:r>
              <a:rPr lang="en-US" dirty="0">
                <a:cs typeface="Calibri Light"/>
              </a:rPr>
              <a:t>3 Minute Q&amp;A</a:t>
            </a:r>
            <a:endParaRPr lang="en-US" dirty="0"/>
          </a:p>
        </p:txBody>
      </p:sp>
      <p:sp>
        <p:nvSpPr>
          <p:cNvPr id="3" name="Content Placeholder 2">
            <a:extLst>
              <a:ext uri="{FF2B5EF4-FFF2-40B4-BE49-F238E27FC236}">
                <a16:creationId xmlns:a16="http://schemas.microsoft.com/office/drawing/2014/main" xmlns="" id="{0517B316-36B7-475F-9A79-560655C736AF}"/>
              </a:ext>
            </a:extLst>
          </p:cNvPr>
          <p:cNvSpPr>
            <a:spLocks noGrp="1"/>
          </p:cNvSpPr>
          <p:nvPr>
            <p:ph type="body" idx="1"/>
          </p:nvPr>
        </p:nvSpPr>
        <p:spPr/>
        <p:txBody>
          <a:bodyPr vert="horz" lIns="91440" tIns="45720" rIns="91440" bIns="45720" rtlCol="0" anchor="t">
            <a:normAutofit/>
          </a:bodyPr>
          <a:lstStyle/>
          <a:p>
            <a:endParaRPr lang="en-US"/>
          </a:p>
        </p:txBody>
      </p:sp>
    </p:spTree>
    <p:extLst>
      <p:ext uri="{BB962C8B-B14F-4D97-AF65-F5344CB8AC3E}">
        <p14:creationId xmlns:p14="http://schemas.microsoft.com/office/powerpoint/2010/main" val="3305722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Heiti SC Light" charset="-122"/>
                <a:ea typeface="Heiti SC Light" charset="-122"/>
                <a:cs typeface="Heiti SC Light" charset="-122"/>
              </a:rPr>
              <a:t>Food for thought…</a:t>
            </a:r>
          </a:p>
        </p:txBody>
      </p:sp>
      <p:sp>
        <p:nvSpPr>
          <p:cNvPr id="6" name="Content Placeholder 2"/>
          <p:cNvSpPr>
            <a:spLocks noGrp="1"/>
          </p:cNvSpPr>
          <p:nvPr>
            <p:ph idx="1"/>
          </p:nvPr>
        </p:nvSpPr>
        <p:spPr>
          <a:ln cap="rnd">
            <a:noFill/>
            <a:prstDash val="dashDot"/>
            <a:round/>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a:bodyPr>
          <a:lstStyle/>
          <a:p>
            <a:r>
              <a:rPr lang="en-US" sz="2400" dirty="0">
                <a:latin typeface="Heiti SC Light" charset="-122"/>
                <a:ea typeface="Heiti SC Light" charset="-122"/>
                <a:cs typeface="Heiti SC Light" charset="-122"/>
              </a:rPr>
              <a:t>Our reflections on each others work</a:t>
            </a:r>
          </a:p>
          <a:p>
            <a:r>
              <a:rPr lang="en-US" sz="2400" dirty="0">
                <a:latin typeface="Heiti SC Light" charset="-122"/>
                <a:ea typeface="Heiti SC Light" charset="-122"/>
                <a:cs typeface="Heiti SC Light" charset="-122"/>
              </a:rPr>
              <a:t>Why is this a useful way to study change in complex systems?</a:t>
            </a:r>
          </a:p>
          <a:p>
            <a:r>
              <a:rPr lang="en-US" sz="2400" dirty="0">
                <a:latin typeface="Heiti SC Light" charset="-122"/>
                <a:ea typeface="Heiti SC Light" charset="-122"/>
                <a:cs typeface="Heiti SC Light" charset="-122"/>
              </a:rPr>
              <a:t>Why do we think these processes are important to interrogate? </a:t>
            </a:r>
          </a:p>
          <a:p>
            <a:r>
              <a:rPr lang="en-US" sz="2400" dirty="0">
                <a:latin typeface="Heiti SC Light" charset="-122"/>
                <a:ea typeface="Heiti SC Light" charset="-122"/>
                <a:cs typeface="Heiti SC Light" charset="-122"/>
              </a:rPr>
              <a:t> Is this social innovation research? </a:t>
            </a:r>
          </a:p>
        </p:txBody>
      </p:sp>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2837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flipH="1">
            <a:off x="8534400" y="3333749"/>
            <a:ext cx="3657600" cy="3524251"/>
            <a:chOff x="0" y="3333749"/>
            <a:chExt cx="3657600" cy="3524251"/>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25777" t="-282" r="-563" b="28222"/>
            <a:stretch/>
          </p:blipFill>
          <p:spPr>
            <a:xfrm>
              <a:off x="0" y="3333749"/>
              <a:ext cx="3657600" cy="3524251"/>
            </a:xfrm>
            <a:prstGeom prst="rect">
              <a:avLst/>
            </a:prstGeom>
          </p:spPr>
        </p:pic>
        <p:sp>
          <p:nvSpPr>
            <p:cNvPr id="3" name="Rectangle 2"/>
            <p:cNvSpPr/>
            <p:nvPr/>
          </p:nvSpPr>
          <p:spPr>
            <a:xfrm>
              <a:off x="1079500" y="4775200"/>
              <a:ext cx="2159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Heiti SC Light" charset="-122"/>
                <a:ea typeface="Heiti SC Light" charset="-122"/>
                <a:cs typeface="Heiti SC Light" charset="-122"/>
              </a:rPr>
              <a:t>Food </a:t>
            </a:r>
            <a:r>
              <a:rPr lang="en-US">
                <a:latin typeface="Heiti SC Light" charset="-122"/>
                <a:ea typeface="Heiti SC Light" charset="-122"/>
                <a:cs typeface="Heiti SC Light" charset="-122"/>
              </a:rPr>
              <a:t>for thought</a:t>
            </a:r>
            <a:r>
              <a:rPr lang="en-US" dirty="0">
                <a:latin typeface="Heiti SC Light" charset="-122"/>
                <a:ea typeface="Heiti SC Light" charset="-122"/>
                <a:cs typeface="Heiti SC Light" charset="-122"/>
              </a:rPr>
              <a:t>…1-2-4-ALL</a:t>
            </a:r>
          </a:p>
        </p:txBody>
      </p:sp>
      <p:sp>
        <p:nvSpPr>
          <p:cNvPr id="6" name="Content Placeholder 2"/>
          <p:cNvSpPr>
            <a:spLocks noGrp="1"/>
          </p:cNvSpPr>
          <p:nvPr>
            <p:ph idx="1"/>
          </p:nvPr>
        </p:nvSpPr>
        <p:spPr>
          <a:ln cap="rnd">
            <a:noFill/>
            <a:prstDash val="dashDot"/>
            <a:round/>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a:bodyPr>
          <a:lstStyle/>
          <a:p>
            <a:r>
              <a:rPr lang="en-US" sz="2400" dirty="0">
                <a:latin typeface="Heiti SC Light" charset="-122"/>
                <a:ea typeface="Heiti SC Light" charset="-122"/>
                <a:cs typeface="Heiti SC Light" charset="-122"/>
              </a:rPr>
              <a:t>Is this social innovation research? </a:t>
            </a:r>
          </a:p>
          <a:p>
            <a:r>
              <a:rPr lang="en-US" sz="2400" dirty="0">
                <a:latin typeface="Heiti SC Light" charset="-122"/>
                <a:ea typeface="Heiti SC Light" charset="-122"/>
                <a:cs typeface="Heiti SC Light" charset="-122"/>
              </a:rPr>
              <a:t>Are we studying social innovation processes?</a:t>
            </a:r>
          </a:p>
          <a:p>
            <a:r>
              <a:rPr lang="en-US" sz="2400" dirty="0">
                <a:latin typeface="Heiti SC Light" charset="-122"/>
                <a:ea typeface="Heiti SC Light" charset="-122"/>
                <a:cs typeface="Heiti SC Light" charset="-122"/>
              </a:rPr>
              <a:t>Where do you see intersection with social innovation thinking? Your own discipline? </a:t>
            </a:r>
          </a:p>
          <a:p>
            <a:pPr marL="0" indent="0">
              <a:buNone/>
            </a:pPr>
            <a:endParaRPr lang="en-US" sz="2400" dirty="0">
              <a:latin typeface="Heiti SC Light" charset="-122"/>
              <a:ea typeface="Heiti SC Light" charset="-122"/>
              <a:cs typeface="Heiti SC Light" charset="-122"/>
            </a:endParaRPr>
          </a:p>
          <a:p>
            <a:r>
              <a:rPr lang="en-US" sz="2400" dirty="0">
                <a:latin typeface="Heiti SC Light" charset="-122"/>
                <a:ea typeface="Heiti SC Light" charset="-122"/>
                <a:cs typeface="Heiti SC Light" charset="-122"/>
              </a:rPr>
              <a:t>How could we look at our research problems and questions differently?</a:t>
            </a:r>
          </a:p>
          <a:p>
            <a:r>
              <a:rPr lang="en-US" sz="2400" dirty="0">
                <a:latin typeface="Heiti SC Light" charset="-122"/>
                <a:ea typeface="Heiti SC Light" charset="-122"/>
                <a:cs typeface="Heiti SC Light" charset="-122"/>
              </a:rPr>
              <a:t>What do these findings tell us about potential for adopting innovative practices in social impact work? </a:t>
            </a:r>
          </a:p>
        </p:txBody>
      </p:sp>
    </p:spTree>
    <p:extLst>
      <p:ext uri="{BB962C8B-B14F-4D97-AF65-F5344CB8AC3E}">
        <p14:creationId xmlns:p14="http://schemas.microsoft.com/office/powerpoint/2010/main" val="3488948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B25621B-8DB3-8E41-BD8F-4A2D16FE1132}"/>
              </a:ext>
            </a:extLst>
          </p:cNvPr>
          <p:cNvSpPr>
            <a:spLocks noGrp="1"/>
          </p:cNvSpPr>
          <p:nvPr>
            <p:ph type="title"/>
          </p:nvPr>
        </p:nvSpPr>
        <p:spPr/>
        <p:txBody>
          <a:bodyPr/>
          <a:lstStyle/>
          <a:p>
            <a:r>
              <a:rPr lang="en-US" dirty="0"/>
              <a:t>References</a:t>
            </a:r>
          </a:p>
        </p:txBody>
      </p:sp>
      <p:sp>
        <p:nvSpPr>
          <p:cNvPr id="8" name="Content Placeholder 7">
            <a:extLst>
              <a:ext uri="{FF2B5EF4-FFF2-40B4-BE49-F238E27FC236}">
                <a16:creationId xmlns:a16="http://schemas.microsoft.com/office/drawing/2014/main" xmlns="" id="{0C43BC19-2AE3-194A-95F1-916DED00E472}"/>
              </a:ext>
            </a:extLst>
          </p:cNvPr>
          <p:cNvSpPr>
            <a:spLocks noGrp="1"/>
          </p:cNvSpPr>
          <p:nvPr>
            <p:ph idx="1"/>
          </p:nvPr>
        </p:nvSpPr>
        <p:spPr>
          <a:solidFill>
            <a:schemeClr val="bg1"/>
          </a:solidFill>
        </p:spPr>
        <p:txBody>
          <a:bodyPr vert="horz" lIns="91440" tIns="45720" rIns="91440" bIns="45720" rtlCol="0" anchor="t">
            <a:normAutofit fontScale="77500" lnSpcReduction="20000"/>
          </a:bodyPr>
          <a:lstStyle/>
          <a:p>
            <a:r>
              <a:rPr lang="en-US" dirty="0" err="1">
                <a:cs typeface="Calibri"/>
              </a:rPr>
              <a:t>Diprose</a:t>
            </a:r>
            <a:r>
              <a:rPr lang="en-US" dirty="0">
                <a:cs typeface="Calibri"/>
              </a:rPr>
              <a:t>, R. (2002). </a:t>
            </a:r>
            <a:r>
              <a:rPr lang="en-US" i="1" dirty="0">
                <a:cs typeface="Calibri"/>
              </a:rPr>
              <a:t>Corporeal Generosity: On Giving with Nietzsche, Merleau-Ponty, and Levinas.</a:t>
            </a:r>
            <a:r>
              <a:rPr lang="en-US" dirty="0">
                <a:cs typeface="Calibri"/>
              </a:rPr>
              <a:t> Albany: State University of New York Press.</a:t>
            </a:r>
          </a:p>
          <a:p>
            <a:r>
              <a:rPr lang="en-US" sz="3000" dirty="0">
                <a:cs typeface="Calibri"/>
              </a:rPr>
              <a:t>LaFleur, V., &amp; Brainard, L. (2009). ‘Making Poverty History? How Activists, Philanthropists, and the Public are Changing Global Development’. In L. Brainard &amp; D. </a:t>
            </a:r>
            <a:r>
              <a:rPr lang="en-US" sz="3000" dirty="0" err="1">
                <a:cs typeface="Calibri"/>
              </a:rPr>
              <a:t>Chollet</a:t>
            </a:r>
            <a:r>
              <a:rPr lang="en-US" sz="3000" dirty="0">
                <a:cs typeface="Calibri"/>
              </a:rPr>
              <a:t> (Eds.), </a:t>
            </a:r>
            <a:r>
              <a:rPr lang="en-US" sz="3000" i="1" dirty="0">
                <a:cs typeface="Calibri"/>
              </a:rPr>
              <a:t>Global Development 2. 0: Can Philanthropists, the Public, and the Poor Make Poverty History?</a:t>
            </a:r>
            <a:r>
              <a:rPr lang="en-US" sz="3000" dirty="0">
                <a:cs typeface="Calibri"/>
              </a:rPr>
              <a:t> (pp. 9–41). Washington, D.C.: Brookings Institution Press.</a:t>
            </a:r>
            <a:endParaRPr lang="en-US" dirty="0">
              <a:cs typeface="Calibri"/>
            </a:endParaRPr>
          </a:p>
          <a:p>
            <a:r>
              <a:rPr lang="en-US" dirty="0"/>
              <a:t>Long, N. (2001). </a:t>
            </a:r>
            <a:r>
              <a:rPr lang="en-US" i="1" dirty="0"/>
              <a:t>Development Sociology: Actor Perspectives. </a:t>
            </a:r>
            <a:r>
              <a:rPr lang="en-US" dirty="0"/>
              <a:t>London: </a:t>
            </a:r>
            <a:r>
              <a:rPr lang="en-US"/>
              <a:t>Routledge.</a:t>
            </a:r>
            <a:endParaRPr lang="en-US" dirty="0"/>
          </a:p>
          <a:p>
            <a:r>
              <a:rPr lang="en-US" dirty="0"/>
              <a:t>Olivier de </a:t>
            </a:r>
            <a:r>
              <a:rPr lang="en-US" dirty="0" err="1"/>
              <a:t>Sardan</a:t>
            </a:r>
            <a:r>
              <a:rPr lang="en-US" dirty="0"/>
              <a:t>, J.P. (2005).</a:t>
            </a:r>
            <a:r>
              <a:rPr lang="en-US" i="1" dirty="0"/>
              <a:t> Anthropology and Development: Understanding Contemporary Social Change. </a:t>
            </a:r>
            <a:r>
              <a:rPr lang="en-US" dirty="0"/>
              <a:t>The </a:t>
            </a:r>
            <a:r>
              <a:rPr lang="en-US" i="1" dirty="0"/>
              <a:t> </a:t>
            </a:r>
            <a:r>
              <a:rPr lang="en-US" dirty="0"/>
              <a:t>University of Chicago Press. </a:t>
            </a:r>
          </a:p>
          <a:p>
            <a:r>
              <a:rPr lang="en-US" i="1" dirty="0"/>
              <a:t>Organizational Triangle </a:t>
            </a:r>
            <a:r>
              <a:rPr lang="en-US" dirty="0"/>
              <a:t>by </a:t>
            </a:r>
            <a:r>
              <a:rPr lang="en-US" dirty="0" err="1"/>
              <a:t>BenBeens</a:t>
            </a:r>
            <a:r>
              <a:rPr lang="en-US" dirty="0"/>
              <a:t> [CC-BY-2.5], from Wikimedia Commons.</a:t>
            </a:r>
            <a:endParaRPr lang="en-US" dirty="0">
              <a:cs typeface="Calibri"/>
            </a:endParaRPr>
          </a:p>
          <a:p>
            <a:r>
              <a:rPr lang="en-US" dirty="0" err="1">
                <a:cs typeface="Calibri"/>
              </a:rPr>
              <a:t>Ybema</a:t>
            </a:r>
            <a:r>
              <a:rPr lang="en-US" dirty="0">
                <a:cs typeface="Calibri"/>
              </a:rPr>
              <a:t>, S., </a:t>
            </a:r>
            <a:r>
              <a:rPr lang="en-US" dirty="0" err="1">
                <a:cs typeface="Calibri"/>
              </a:rPr>
              <a:t>Yanow</a:t>
            </a:r>
            <a:r>
              <a:rPr lang="en-US" dirty="0">
                <a:cs typeface="Calibri"/>
              </a:rPr>
              <a:t>, D., Wels, H. &amp; </a:t>
            </a:r>
            <a:r>
              <a:rPr lang="en-US" dirty="0" err="1">
                <a:cs typeface="Calibri"/>
              </a:rPr>
              <a:t>Kamsteeg</a:t>
            </a:r>
            <a:r>
              <a:rPr lang="en-US" dirty="0">
                <a:cs typeface="Calibri"/>
              </a:rPr>
              <a:t>, F. (2009). </a:t>
            </a:r>
            <a:r>
              <a:rPr lang="en-US" i="1" dirty="0">
                <a:cs typeface="Calibri"/>
              </a:rPr>
              <a:t>Organizational Ethnography: Studying the Complexities of Everyday Life. </a:t>
            </a:r>
            <a:r>
              <a:rPr lang="en-US" dirty="0">
                <a:cs typeface="Calibri"/>
              </a:rPr>
              <a:t>London: Sage Publications, Ltd. </a:t>
            </a:r>
          </a:p>
        </p:txBody>
      </p:sp>
    </p:spTree>
    <p:extLst>
      <p:ext uri="{BB962C8B-B14F-4D97-AF65-F5344CB8AC3E}">
        <p14:creationId xmlns:p14="http://schemas.microsoft.com/office/powerpoint/2010/main" val="1638024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3551</TotalTime>
  <Words>2792</Words>
  <Application>Microsoft Macintosh PowerPoint</Application>
  <PresentationFormat>Custom</PresentationFormat>
  <Paragraphs>363</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Tales from the Field:  A Social Innovation Conversation</vt:lpstr>
      <vt:lpstr>Who we are</vt:lpstr>
      <vt:lpstr>Framing: developmental configuration</vt:lpstr>
      <vt:lpstr>What’s wrong with development? </vt:lpstr>
      <vt:lpstr>Who will end global poverty?</vt:lpstr>
      <vt:lpstr>Design thinking in development</vt:lpstr>
      <vt:lpstr>Solving global hunger &amp; foodscape interventions </vt:lpstr>
      <vt:lpstr>Theoretical framework  </vt:lpstr>
      <vt:lpstr>Ethnographic case design  </vt:lpstr>
      <vt:lpstr>Injecting DT into the arena</vt:lpstr>
      <vt:lpstr>Negotiating objectives: DT for what…?</vt:lpstr>
      <vt:lpstr>Turning points: interacting</vt:lpstr>
      <vt:lpstr>Converging: empathy &amp; connection  </vt:lpstr>
      <vt:lpstr>DT in the arena: conclusions</vt:lpstr>
      <vt:lpstr>3 Minute Q&amp;A</vt:lpstr>
      <vt:lpstr>'A Delicious Excuse': Business-based knowledges and systems</vt:lpstr>
      <vt:lpstr>'A Delicious Excuse': Beneficiary Experience</vt:lpstr>
      <vt:lpstr>'A Delicious Excuse': Donor Experience</vt:lpstr>
      <vt:lpstr>3 Minute Q&amp;A</vt:lpstr>
      <vt:lpstr>Food for thought…</vt:lpstr>
      <vt:lpstr>Food for thought…1-2-4-ALL</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Lani T</dc:creator>
  <cp:lastModifiedBy>Laura Murphy</cp:lastModifiedBy>
  <cp:revision>623</cp:revision>
  <dcterms:created xsi:type="dcterms:W3CDTF">2017-10-26T15:12:59Z</dcterms:created>
  <dcterms:modified xsi:type="dcterms:W3CDTF">2018-10-04T22:09:32Z</dcterms:modified>
</cp:coreProperties>
</file>